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notesSlides/notesSlide1.xml" ContentType="application/vnd.openxmlformats-officedocument.presentationml.notesSlide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notesSlides/notesSlide2.xml" ContentType="application/vnd.openxmlformats-officedocument.presentationml.notesSlide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notesSlides/notesSlide3.xml" ContentType="application/vnd.openxmlformats-officedocument.presentationml.notesSlide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14" r:id="rId1"/>
  </p:sldMasterIdLst>
  <p:notesMasterIdLst>
    <p:notesMasterId r:id="rId46"/>
  </p:notesMasterIdLst>
  <p:handoutMasterIdLst>
    <p:handoutMasterId r:id="rId47"/>
  </p:handoutMasterIdLst>
  <p:sldIdLst>
    <p:sldId id="377" r:id="rId2"/>
    <p:sldId id="517" r:id="rId3"/>
    <p:sldId id="457" r:id="rId4"/>
    <p:sldId id="428" r:id="rId5"/>
    <p:sldId id="429" r:id="rId6"/>
    <p:sldId id="430" r:id="rId7"/>
    <p:sldId id="432" r:id="rId8"/>
    <p:sldId id="459" r:id="rId9"/>
    <p:sldId id="328" r:id="rId10"/>
    <p:sldId id="518" r:id="rId11"/>
    <p:sldId id="530" r:id="rId12"/>
    <p:sldId id="531" r:id="rId13"/>
    <p:sldId id="532" r:id="rId14"/>
    <p:sldId id="534" r:id="rId15"/>
    <p:sldId id="535" r:id="rId16"/>
    <p:sldId id="536" r:id="rId17"/>
    <p:sldId id="533" r:id="rId18"/>
    <p:sldId id="537" r:id="rId19"/>
    <p:sldId id="510" r:id="rId20"/>
    <p:sldId id="511" r:id="rId21"/>
    <p:sldId id="512" r:id="rId22"/>
    <p:sldId id="513" r:id="rId23"/>
    <p:sldId id="514" r:id="rId24"/>
    <p:sldId id="515" r:id="rId25"/>
    <p:sldId id="415" r:id="rId26"/>
    <p:sldId id="416" r:id="rId27"/>
    <p:sldId id="417" r:id="rId28"/>
    <p:sldId id="516" r:id="rId29"/>
    <p:sldId id="446" r:id="rId30"/>
    <p:sldId id="447" r:id="rId31"/>
    <p:sldId id="452" r:id="rId32"/>
    <p:sldId id="440" r:id="rId33"/>
    <p:sldId id="519" r:id="rId34"/>
    <p:sldId id="443" r:id="rId35"/>
    <p:sldId id="522" r:id="rId36"/>
    <p:sldId id="521" r:id="rId37"/>
    <p:sldId id="520" r:id="rId38"/>
    <p:sldId id="524" r:id="rId39"/>
    <p:sldId id="444" r:id="rId40"/>
    <p:sldId id="458" r:id="rId41"/>
    <p:sldId id="410" r:id="rId42"/>
    <p:sldId id="529" r:id="rId43"/>
    <p:sldId id="525" r:id="rId44"/>
    <p:sldId id="526" r:id="rId45"/>
  </p:sldIdLst>
  <p:sldSz cx="12192000" cy="6858000"/>
  <p:notesSz cx="7315200" cy="9601200"/>
  <p:custDataLst>
    <p:tags r:id="rId48"/>
  </p:custData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itchFamily="18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clrMode="gray"/>
  <p:clrMru>
    <a:srgbClr val="66CCFF"/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349"/>
    <p:restoredTop sz="94824"/>
  </p:normalViewPr>
  <p:slideViewPr>
    <p:cSldViewPr>
      <p:cViewPr varScale="1">
        <p:scale>
          <a:sx n="123" d="100"/>
          <a:sy n="123" d="100"/>
        </p:scale>
        <p:origin x="232" y="10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309" d="100"/>
        <a:sy n="309" d="100"/>
      </p:scale>
      <p:origin x="0" y="59144"/>
    </p:cViewPr>
  </p:sorterViewPr>
  <p:notesViewPr>
    <p:cSldViewPr>
      <p:cViewPr>
        <p:scale>
          <a:sx n="75" d="100"/>
          <a:sy n="75" d="100"/>
        </p:scale>
        <p:origin x="-702" y="1890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gs" Target="tags/tag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ctr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ctr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5"/>
            <a:ext cx="39830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5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5139" tIns="49472" rIns="95139" bIns="49472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F938F3DB-F048-4E51-8B18-39EB386926C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4073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697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3" y="0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457200" y="720725"/>
            <a:ext cx="64008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698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74725" y="4560888"/>
            <a:ext cx="5365750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698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1775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>
                <a:latin typeface="Times New Roman" charset="0"/>
                <a:ea typeface="+mn-ea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2698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3" y="9121775"/>
            <a:ext cx="3170237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6D8A87F0-E8A0-44C1-8726-39E7C149C1BB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92499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E1D0E06-6B38-402A-80F4-A70DBD984D0C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8806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8788" y="719138"/>
            <a:ext cx="6400800" cy="3600450"/>
          </a:xfrm>
          <a:ln/>
        </p:spPr>
      </p:sp>
      <p:sp>
        <p:nvSpPr>
          <p:cNvPr id="8806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74144" y="4560899"/>
            <a:ext cx="5366914" cy="4321196"/>
          </a:xfrm>
          <a:noFill/>
          <a:ln/>
        </p:spPr>
        <p:txBody>
          <a:bodyPr/>
          <a:lstStyle/>
          <a:p>
            <a:pPr eaLnBrk="1" hangingPunct="1"/>
            <a:endParaRPr lang="en-US" b="1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3717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1579B5F-A22B-4049-B456-587BD3D5757E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8909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8909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/>
              <a:t>Pick one node as the root,</a:t>
            </a:r>
          </a:p>
          <a:p>
            <a:pPr eaLnBrk="1" hangingPunct="1"/>
            <a:r>
              <a:rPr lang="en-US"/>
              <a:t>Incrementally add edges that connect a “new” vertex to the tree.</a:t>
            </a:r>
          </a:p>
          <a:p>
            <a:pPr eaLnBrk="1" hangingPunct="1"/>
            <a:r>
              <a:rPr lang="en-US"/>
              <a:t>Pick the edge (u,v) where u is in the tree, v is not AND </a:t>
            </a:r>
          </a:p>
          <a:p>
            <a:pPr eaLnBrk="1" hangingPunct="1"/>
            <a:r>
              <a:rPr lang="en-US"/>
              <a:t>	where the edge weight is the smallest of all edges (where u is in the tree and v is not).</a:t>
            </a:r>
          </a:p>
        </p:txBody>
      </p:sp>
    </p:spTree>
    <p:extLst>
      <p:ext uri="{BB962C8B-B14F-4D97-AF65-F5344CB8AC3E}">
        <p14:creationId xmlns:p14="http://schemas.microsoft.com/office/powerpoint/2010/main" val="3321558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EBB3A84-340F-4C09-91DC-CFCF1045DE19}" type="slidenum">
              <a:rPr lang="en-US"/>
              <a:pPr/>
              <a:t>32</a:t>
            </a:fld>
            <a:endParaRPr lang="en-US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457200" y="720725"/>
            <a:ext cx="6400800" cy="3600450"/>
          </a:xfrm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8390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1625600" y="2752725"/>
            <a:ext cx="9144000" cy="990600"/>
          </a:xfrm>
        </p:spPr>
        <p:txBody>
          <a:bodyPr anchor="t" anchorCtr="0"/>
          <a:lstStyle>
            <a:lvl1pPr algn="r">
              <a:defRPr sz="320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625600" y="4191000"/>
            <a:ext cx="9144000" cy="1466850"/>
          </a:xfrm>
        </p:spPr>
        <p:txBody>
          <a:bodyPr/>
          <a:lstStyle>
            <a:lvl1pPr marL="0" indent="0" algn="r">
              <a:buNone/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 dirty="0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>
            <a:lvl1pPr>
              <a:defRPr sz="1400"/>
            </a:lvl1pPr>
          </a:lstStyle>
          <a:p>
            <a:r>
              <a:rPr lang="en-US"/>
              <a:t>10/20/2010</a:t>
            </a: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1621536" y="6355080"/>
            <a:ext cx="1625600" cy="365760"/>
          </a:xfrm>
        </p:spPr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206500" y="25146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33" name="Rectangle 32"/>
          <p:cNvSpPr/>
          <p:nvPr/>
        </p:nvSpPr>
        <p:spPr>
          <a:xfrm>
            <a:off x="1219200" y="4114800"/>
            <a:ext cx="9753600" cy="1619250"/>
          </a:xfrm>
          <a:prstGeom prst="rect">
            <a:avLst/>
          </a:prstGeom>
          <a:noFill/>
          <a:ln w="6350" cap="rnd" cmpd="sng" algn="ctr">
            <a:solidFill>
              <a:schemeClr val="accent2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22" name="Rectangle 21"/>
          <p:cNvSpPr/>
          <p:nvPr/>
        </p:nvSpPr>
        <p:spPr>
          <a:xfrm>
            <a:off x="1206500" y="25146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32" name="Rectangle 31"/>
          <p:cNvSpPr/>
          <p:nvPr/>
        </p:nvSpPr>
        <p:spPr>
          <a:xfrm>
            <a:off x="1219200" y="4114800"/>
            <a:ext cx="304800" cy="1619250"/>
          </a:xfrm>
          <a:prstGeom prst="rect">
            <a:avLst/>
          </a:prstGeom>
          <a:solidFill>
            <a:schemeClr val="accent2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8" name="Isosceles Triangle 7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 rot="5400000">
            <a:off x="5814836" y="3201952"/>
            <a:ext cx="585216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09600" y="1600201"/>
            <a:ext cx="10972800" cy="4525963"/>
          </a:xfrm>
        </p:spPr>
        <p:txBody>
          <a:bodyPr/>
          <a:lstStyle/>
          <a:p>
            <a:pPr lvl="0"/>
            <a:r>
              <a:rPr lang="en-US" noProof="0"/>
              <a:t>Click icon to add table</a:t>
            </a:r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>
  <p:cSld name="Title, Text,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0" y="228600"/>
            <a:ext cx="10972800" cy="685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508000" y="1371600"/>
            <a:ext cx="540173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6112934" y="1371600"/>
            <a:ext cx="5401733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3"/>
          </p:nvPr>
        </p:nvSpPr>
        <p:spPr>
          <a:xfrm>
            <a:off x="6112934" y="4076700"/>
            <a:ext cx="5401733" cy="2552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10972800" cy="4937760"/>
          </a:xfrm>
        </p:spPr>
        <p:txBody>
          <a:bodyPr/>
          <a:lstStyle>
            <a:lvl1pPr algn="just">
              <a:defRPr/>
            </a:lvl1pPr>
            <a:lvl2pPr algn="just">
              <a:defRPr/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600" y="2971800"/>
            <a:ext cx="9144000" cy="1066800"/>
          </a:xfrm>
        </p:spPr>
        <p:txBody>
          <a:bodyPr anchor="t" anchorCtr="0"/>
          <a:lstStyle>
            <a:lvl1pPr algn="r">
              <a:buNone/>
              <a:defRPr sz="3200" b="0" cap="none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27200" y="4267200"/>
            <a:ext cx="9042400" cy="1143000"/>
          </a:xfrm>
        </p:spPr>
        <p:txBody>
          <a:bodyPr anchor="t" anchorCtr="0"/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34400" y="6355080"/>
            <a:ext cx="3048000" cy="365760"/>
          </a:xfrm>
        </p:spPr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864864" y="6355080"/>
            <a:ext cx="4632960" cy="36576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26464" y="6355080"/>
            <a:ext cx="2027936" cy="365760"/>
          </a:xfrm>
        </p:spPr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219200" y="2819400"/>
            <a:ext cx="9753600" cy="1280160"/>
          </a:xfrm>
          <a:prstGeom prst="rect">
            <a:avLst/>
          </a:prstGeom>
          <a:noFill/>
          <a:ln w="6350" cap="rnd" cmpd="sng" algn="ctr">
            <a:solidFill>
              <a:schemeClr val="accent1"/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8" name="Rectangle 7"/>
          <p:cNvSpPr/>
          <p:nvPr/>
        </p:nvSpPr>
        <p:spPr>
          <a:xfrm>
            <a:off x="1219200" y="2819400"/>
            <a:ext cx="304800" cy="128016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219200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176264" y="1216152"/>
            <a:ext cx="5388864" cy="493776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285875"/>
            <a:ext cx="5386917" cy="685800"/>
          </a:xfrm>
          <a:noFill/>
          <a:ln>
            <a:noFill/>
          </a:ln>
        </p:spPr>
        <p:txBody>
          <a:bodyPr lIns="91440" anchor="b" anchorCtr="0">
            <a:no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6197601" y="1295400"/>
            <a:ext cx="5389033" cy="685800"/>
          </a:xfrm>
          <a:noFill/>
          <a:ln>
            <a:noFill/>
          </a:ln>
        </p:spPr>
        <p:txBody>
          <a:bodyPr lIns="91440" anchor="b" anchorCtr="0"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6197600" y="2133600"/>
            <a:ext cx="5384800" cy="40386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Straight Connector 4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6" name="Isosceles Triangle 5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2800" y="304800"/>
            <a:ext cx="3352800" cy="838200"/>
          </a:xfrm>
        </p:spPr>
        <p:txBody>
          <a:bodyPr anchor="b" anchorCtr="0">
            <a:noAutofit/>
          </a:bodyPr>
          <a:lstStyle>
            <a:lvl1pPr algn="l">
              <a:buNone/>
              <a:defRPr sz="2000" b="1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8432800" y="1219201"/>
            <a:ext cx="3352800" cy="4843463"/>
          </a:xfrm>
        </p:spPr>
        <p:txBody>
          <a:bodyPr/>
          <a:lstStyle>
            <a:lvl1pPr marL="0" indent="0">
              <a:lnSpc>
                <a:spcPts val="2200"/>
              </a:lnSpc>
              <a:spcAft>
                <a:spcPts val="1000"/>
              </a:spcAft>
              <a:buNone/>
              <a:defRPr sz="1600">
                <a:solidFill>
                  <a:schemeClr val="tx2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 rot="5400000">
            <a:off x="5220033" y="3324225"/>
            <a:ext cx="603504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 dirty="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"/>
          </p:nvPr>
        </p:nvSpPr>
        <p:spPr>
          <a:xfrm>
            <a:off x="406400" y="304800"/>
            <a:ext cx="7620000" cy="5715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00856"/>
            <a:ext cx="10972800" cy="674688"/>
          </a:xfrm>
          <a:ln>
            <a:solidFill>
              <a:schemeClr val="accent1"/>
            </a:solidFill>
          </a:ln>
        </p:spPr>
        <p:txBody>
          <a:bodyPr lIns="274320" anchor="ctr"/>
          <a:lstStyle>
            <a:lvl1pPr algn="r">
              <a:buNone/>
              <a:defRPr sz="2000" b="0">
                <a:solidFill>
                  <a:schemeClr val="tx1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600" y="1905000"/>
            <a:ext cx="10972800" cy="4270248"/>
          </a:xfrm>
          <a:solidFill>
            <a:schemeClr val="tx1">
              <a:shade val="50000"/>
            </a:schemeClr>
          </a:solidFill>
          <a:ln>
            <a:noFill/>
          </a:ln>
          <a:effectLst/>
        </p:spPr>
        <p:txBody>
          <a:bodyPr/>
          <a:lstStyle>
            <a:lvl1pPr marL="0" indent="0">
              <a:spcBef>
                <a:spcPts val="600"/>
              </a:spcBef>
              <a:buNone/>
              <a:defRPr sz="3200"/>
            </a:lvl1pPr>
          </a:lstStyle>
          <a:p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1219200"/>
            <a:ext cx="10972800" cy="533400"/>
          </a:xfrm>
        </p:spPr>
        <p:txBody>
          <a:bodyPr anchor="ctr" anchorCtr="0"/>
          <a:lstStyle>
            <a:lvl1pPr marL="0" indent="0" algn="l">
              <a:buFontTx/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10/20/2010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09600" y="6353175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  <p:sp>
        <p:nvSpPr>
          <p:cNvPr id="9" name="Isosceles Triangle 8"/>
          <p:cNvSpPr>
            <a:spLocks noChangeAspect="1"/>
          </p:cNvSpPr>
          <p:nvPr/>
        </p:nvSpPr>
        <p:spPr>
          <a:xfrm rot="5400000">
            <a:off x="590609" y="6447423"/>
            <a:ext cx="190849" cy="160419"/>
          </a:xfrm>
          <a:prstGeom prst="triangle">
            <a:avLst>
              <a:gd name="adj" fmla="val 50000"/>
            </a:avLst>
          </a:prstGeom>
          <a:solidFill>
            <a:schemeClr val="accent2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  <p:sp>
        <p:nvSpPr>
          <p:cNvPr id="10" name="Rectangle 9"/>
          <p:cNvSpPr/>
          <p:nvPr/>
        </p:nvSpPr>
        <p:spPr>
          <a:xfrm>
            <a:off x="609600" y="500856"/>
            <a:ext cx="243840" cy="685800"/>
          </a:xfrm>
          <a:prstGeom prst="rect">
            <a:avLst/>
          </a:prstGeom>
          <a:solidFill>
            <a:schemeClr val="accent1"/>
          </a:solidFill>
          <a:ln w="635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sz="240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90600"/>
          </a:xfrm>
          <a:prstGeom prst="rect">
            <a:avLst/>
          </a:prstGeom>
        </p:spPr>
        <p:txBody>
          <a:bodyPr vert="horz" anchor="b" anchorCtr="0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09600" y="1219200"/>
            <a:ext cx="10972800" cy="4910328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8534400" y="6356350"/>
            <a:ext cx="3052064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r>
              <a:rPr lang="en-US"/>
              <a:t>10/20/2010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864864" y="6356350"/>
            <a:ext cx="4673600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6864" y="6356350"/>
            <a:ext cx="26416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030EE116-056E-4288-B7F7-411CB7E437A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9" name="Straight Connector 28"/>
          <p:cNvSpPr>
            <a:spLocks noChangeShapeType="1"/>
          </p:cNvSpPr>
          <p:nvPr/>
        </p:nvSpPr>
        <p:spPr bwMode="auto">
          <a:xfrm>
            <a:off x="609600" y="1143000"/>
            <a:ext cx="10972800" cy="0"/>
          </a:xfrm>
          <a:prstGeom prst="line">
            <a:avLst/>
          </a:prstGeom>
          <a:noFill/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sz="240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</p:sldLayoutIdLst>
  <p:hf hdr="0" ftr="0" dt="0"/>
  <p:txStyles>
    <p:titleStyle>
      <a:lvl1pPr algn="l" rtl="0" eaLnBrk="1" latinLnBrk="0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just" rtl="0" eaLnBrk="1" latinLnBrk="0" hangingPunct="1">
        <a:spcBef>
          <a:spcPts val="600"/>
        </a:spcBef>
        <a:buClr>
          <a:schemeClr val="accent1"/>
        </a:buClr>
        <a:buSzPct val="76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just" rtl="0" eaLnBrk="1" latinLnBrk="0" hangingPunct="1">
        <a:spcBef>
          <a:spcPts val="500"/>
        </a:spcBef>
        <a:buClr>
          <a:schemeClr val="accent2"/>
        </a:buClr>
        <a:buSzPct val="76000"/>
        <a:buFont typeface="Wingdings 3"/>
        <a:buChar char=""/>
        <a:defRPr kumimoji="0" sz="23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just" rtl="0" eaLnBrk="1" latinLnBrk="0" hangingPunct="1">
        <a:spcBef>
          <a:spcPts val="500"/>
        </a:spcBef>
        <a:buClr>
          <a:schemeClr val="bg1">
            <a:shade val="50000"/>
          </a:schemeClr>
        </a:buClr>
        <a:buSzPct val="76000"/>
        <a:buFont typeface="Wingdings 3"/>
        <a:buChar char="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just" rtl="0" eaLnBrk="1" latinLnBrk="0" hangingPunct="1">
        <a:spcBef>
          <a:spcPts val="400"/>
        </a:spcBef>
        <a:buClr>
          <a:schemeClr val="accent2">
            <a:shade val="75000"/>
          </a:schemeClr>
        </a:buClr>
        <a:buSzPct val="70000"/>
        <a:buFont typeface="Wingdings"/>
        <a:buChar char="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just" rtl="0" eaLnBrk="1" latinLnBrk="0" hangingPunct="1">
        <a:spcBef>
          <a:spcPts val="300"/>
        </a:spcBef>
        <a:buClr>
          <a:schemeClr val="accent2"/>
        </a:buClr>
        <a:buSzPct val="70000"/>
        <a:buFont typeface="Wingdings"/>
        <a:buChar char="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ts val="300"/>
        </a:spcBef>
        <a:buClr>
          <a:srgbClr val="9FB8CD">
            <a:shade val="75000"/>
          </a:srgbClr>
        </a:buClr>
        <a:buSzPct val="75000"/>
        <a:buFont typeface="Wingdings 3"/>
        <a:buChar char=""/>
        <a:defRPr kumimoji="0" lang="en-US" sz="1600" kern="1200" smtClean="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182880" algn="l" rtl="0" eaLnBrk="1" latinLnBrk="0" hangingPunct="1">
        <a:spcBef>
          <a:spcPts val="300"/>
        </a:spcBef>
        <a:buClr>
          <a:srgbClr val="727CA3">
            <a:shade val="75000"/>
          </a:srgb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7pPr>
      <a:lvl8pPr marL="2011680" indent="-182880" algn="l" rtl="0" eaLnBrk="1" latinLnBrk="0" hangingPunct="1">
        <a:spcBef>
          <a:spcPts val="300"/>
        </a:spcBef>
        <a:buClr>
          <a:prstClr val="white">
            <a:shade val="50000"/>
          </a:prstClr>
        </a:buClr>
        <a:buSzPct val="75000"/>
        <a:buFont typeface="Wingdings 3"/>
        <a:buChar char=""/>
        <a:defRPr kumimoji="0" lang="en-US" sz="1400" kern="1200" smtClean="0">
          <a:solidFill>
            <a:schemeClr val="tx1"/>
          </a:solidFill>
          <a:latin typeface="+mn-lt"/>
          <a:ea typeface="+mn-ea"/>
          <a:cs typeface="+mn-cs"/>
        </a:defRPr>
      </a:lvl8pPr>
      <a:lvl9pPr marL="2194560" indent="-182880" algn="l" rtl="0" eaLnBrk="1" latinLnBrk="0" hangingPunct="1">
        <a:spcBef>
          <a:spcPts val="300"/>
        </a:spcBef>
        <a:buClr>
          <a:srgbClr val="9FB8CD"/>
        </a:buClr>
        <a:buSzPct val="75000"/>
        <a:buFont typeface="Wingdings 3"/>
        <a:buChar char=""/>
        <a:defRPr kumimoji="0" lang="en-US" sz="1200" kern="1200" smtClean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7.xml"/><Relationship Id="rId1" Type="http://schemas.openxmlformats.org/officeDocument/2006/relationships/tags" Target="../tags/tag5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5" Type="http://schemas.openxmlformats.org/officeDocument/2006/relationships/image" Target="../media/image2.png"/><Relationship Id="rId4" Type="http://schemas.openxmlformats.org/officeDocument/2006/relationships/tags" Target="../tags/tag5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1.xml"/><Relationship Id="rId1" Type="http://schemas.openxmlformats.org/officeDocument/2006/relationships/tags" Target="../tags/tag60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3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tags" Target="../tags/tag68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tags" Target="../tags/tag7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tif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tiff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6" Type="http://schemas.openxmlformats.org/officeDocument/2006/relationships/image" Target="../media/image14.tiff"/><Relationship Id="rId5" Type="http://schemas.openxmlformats.org/officeDocument/2006/relationships/image" Target="../media/image13.tiff"/><Relationship Id="rId4" Type="http://schemas.openxmlformats.org/officeDocument/2006/relationships/image" Target="../media/image12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9.xml"/><Relationship Id="rId1" Type="http://schemas.openxmlformats.org/officeDocument/2006/relationships/tags" Target="../tags/tag78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tags" Target="../tags/tag87.xml"/><Relationship Id="rId13" Type="http://schemas.openxmlformats.org/officeDocument/2006/relationships/tags" Target="../tags/tag92.xml"/><Relationship Id="rId18" Type="http://schemas.openxmlformats.org/officeDocument/2006/relationships/tags" Target="../tags/tag97.xml"/><Relationship Id="rId3" Type="http://schemas.openxmlformats.org/officeDocument/2006/relationships/tags" Target="../tags/tag82.xml"/><Relationship Id="rId21" Type="http://schemas.openxmlformats.org/officeDocument/2006/relationships/tags" Target="../tags/tag100.xml"/><Relationship Id="rId7" Type="http://schemas.openxmlformats.org/officeDocument/2006/relationships/tags" Target="../tags/tag86.xml"/><Relationship Id="rId12" Type="http://schemas.openxmlformats.org/officeDocument/2006/relationships/tags" Target="../tags/tag91.xml"/><Relationship Id="rId17" Type="http://schemas.openxmlformats.org/officeDocument/2006/relationships/tags" Target="../tags/tag96.xml"/><Relationship Id="rId2" Type="http://schemas.openxmlformats.org/officeDocument/2006/relationships/tags" Target="../tags/tag81.xml"/><Relationship Id="rId16" Type="http://schemas.openxmlformats.org/officeDocument/2006/relationships/tags" Target="../tags/tag95.xml"/><Relationship Id="rId20" Type="http://schemas.openxmlformats.org/officeDocument/2006/relationships/tags" Target="../tags/tag99.xml"/><Relationship Id="rId1" Type="http://schemas.openxmlformats.org/officeDocument/2006/relationships/tags" Target="../tags/tag80.xml"/><Relationship Id="rId6" Type="http://schemas.openxmlformats.org/officeDocument/2006/relationships/tags" Target="../tags/tag85.xml"/><Relationship Id="rId11" Type="http://schemas.openxmlformats.org/officeDocument/2006/relationships/tags" Target="../tags/tag90.xml"/><Relationship Id="rId5" Type="http://schemas.openxmlformats.org/officeDocument/2006/relationships/tags" Target="../tags/tag84.xml"/><Relationship Id="rId15" Type="http://schemas.openxmlformats.org/officeDocument/2006/relationships/tags" Target="../tags/tag94.xml"/><Relationship Id="rId23" Type="http://schemas.openxmlformats.org/officeDocument/2006/relationships/notesSlide" Target="../notesSlides/notesSlide2.xml"/><Relationship Id="rId10" Type="http://schemas.openxmlformats.org/officeDocument/2006/relationships/tags" Target="../tags/tag89.xml"/><Relationship Id="rId19" Type="http://schemas.openxmlformats.org/officeDocument/2006/relationships/tags" Target="../tags/tag98.xml"/><Relationship Id="rId4" Type="http://schemas.openxmlformats.org/officeDocument/2006/relationships/tags" Target="../tags/tag83.xml"/><Relationship Id="rId9" Type="http://schemas.openxmlformats.org/officeDocument/2006/relationships/tags" Target="../tags/tag88.xml"/><Relationship Id="rId14" Type="http://schemas.openxmlformats.org/officeDocument/2006/relationships/tags" Target="../tags/tag93.xml"/><Relationship Id="rId22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02.xml"/><Relationship Id="rId1" Type="http://schemas.openxmlformats.org/officeDocument/2006/relationships/tags" Target="../tags/tag101.xml"/></Relationships>
</file>

<file path=ppt/slides/_rels/slide27.xml.rels><?xml version="1.0" encoding="UTF-8" standalone="yes"?>
<Relationships xmlns="http://schemas.openxmlformats.org/package/2006/relationships"><Relationship Id="rId13" Type="http://schemas.openxmlformats.org/officeDocument/2006/relationships/tags" Target="../tags/tag115.xml"/><Relationship Id="rId18" Type="http://schemas.openxmlformats.org/officeDocument/2006/relationships/tags" Target="../tags/tag120.xml"/><Relationship Id="rId26" Type="http://schemas.openxmlformats.org/officeDocument/2006/relationships/tags" Target="../tags/tag128.xml"/><Relationship Id="rId3" Type="http://schemas.openxmlformats.org/officeDocument/2006/relationships/tags" Target="../tags/tag105.xml"/><Relationship Id="rId21" Type="http://schemas.openxmlformats.org/officeDocument/2006/relationships/tags" Target="../tags/tag123.xml"/><Relationship Id="rId7" Type="http://schemas.openxmlformats.org/officeDocument/2006/relationships/tags" Target="../tags/tag109.xml"/><Relationship Id="rId12" Type="http://schemas.openxmlformats.org/officeDocument/2006/relationships/tags" Target="../tags/tag114.xml"/><Relationship Id="rId17" Type="http://schemas.openxmlformats.org/officeDocument/2006/relationships/tags" Target="../tags/tag119.xml"/><Relationship Id="rId25" Type="http://schemas.openxmlformats.org/officeDocument/2006/relationships/tags" Target="../tags/tag127.xml"/><Relationship Id="rId33" Type="http://schemas.openxmlformats.org/officeDocument/2006/relationships/slideLayout" Target="../slideLayouts/slideLayout7.xml"/><Relationship Id="rId2" Type="http://schemas.openxmlformats.org/officeDocument/2006/relationships/tags" Target="../tags/tag104.xml"/><Relationship Id="rId16" Type="http://schemas.openxmlformats.org/officeDocument/2006/relationships/tags" Target="../tags/tag118.xml"/><Relationship Id="rId20" Type="http://schemas.openxmlformats.org/officeDocument/2006/relationships/tags" Target="../tags/tag122.xml"/><Relationship Id="rId29" Type="http://schemas.openxmlformats.org/officeDocument/2006/relationships/tags" Target="../tags/tag131.xml"/><Relationship Id="rId1" Type="http://schemas.openxmlformats.org/officeDocument/2006/relationships/tags" Target="../tags/tag103.xml"/><Relationship Id="rId6" Type="http://schemas.openxmlformats.org/officeDocument/2006/relationships/tags" Target="../tags/tag108.xml"/><Relationship Id="rId11" Type="http://schemas.openxmlformats.org/officeDocument/2006/relationships/tags" Target="../tags/tag113.xml"/><Relationship Id="rId24" Type="http://schemas.openxmlformats.org/officeDocument/2006/relationships/tags" Target="../tags/tag126.xml"/><Relationship Id="rId32" Type="http://schemas.openxmlformats.org/officeDocument/2006/relationships/tags" Target="../tags/tag134.xml"/><Relationship Id="rId5" Type="http://schemas.openxmlformats.org/officeDocument/2006/relationships/tags" Target="../tags/tag107.xml"/><Relationship Id="rId15" Type="http://schemas.openxmlformats.org/officeDocument/2006/relationships/tags" Target="../tags/tag117.xml"/><Relationship Id="rId23" Type="http://schemas.openxmlformats.org/officeDocument/2006/relationships/tags" Target="../tags/tag125.xml"/><Relationship Id="rId28" Type="http://schemas.openxmlformats.org/officeDocument/2006/relationships/tags" Target="../tags/tag130.xml"/><Relationship Id="rId10" Type="http://schemas.openxmlformats.org/officeDocument/2006/relationships/tags" Target="../tags/tag112.xml"/><Relationship Id="rId19" Type="http://schemas.openxmlformats.org/officeDocument/2006/relationships/tags" Target="../tags/tag121.xml"/><Relationship Id="rId31" Type="http://schemas.openxmlformats.org/officeDocument/2006/relationships/tags" Target="../tags/tag133.xml"/><Relationship Id="rId4" Type="http://schemas.openxmlformats.org/officeDocument/2006/relationships/tags" Target="../tags/tag106.xml"/><Relationship Id="rId9" Type="http://schemas.openxmlformats.org/officeDocument/2006/relationships/tags" Target="../tags/tag111.xml"/><Relationship Id="rId14" Type="http://schemas.openxmlformats.org/officeDocument/2006/relationships/tags" Target="../tags/tag116.xml"/><Relationship Id="rId22" Type="http://schemas.openxmlformats.org/officeDocument/2006/relationships/tags" Target="../tags/tag124.xml"/><Relationship Id="rId27" Type="http://schemas.openxmlformats.org/officeDocument/2006/relationships/tags" Target="../tags/tag129.xml"/><Relationship Id="rId30" Type="http://schemas.openxmlformats.org/officeDocument/2006/relationships/tags" Target="../tags/tag132.xml"/><Relationship Id="rId8" Type="http://schemas.openxmlformats.org/officeDocument/2006/relationships/tags" Target="../tags/tag110.xml"/></Relationships>
</file>

<file path=ppt/slides/_rels/slide28.xml.rels><?xml version="1.0" encoding="UTF-8" standalone="yes"?>
<Relationships xmlns="http://schemas.openxmlformats.org/package/2006/relationships"><Relationship Id="rId13" Type="http://schemas.openxmlformats.org/officeDocument/2006/relationships/tags" Target="../tags/tag147.xml"/><Relationship Id="rId18" Type="http://schemas.openxmlformats.org/officeDocument/2006/relationships/tags" Target="../tags/tag152.xml"/><Relationship Id="rId26" Type="http://schemas.openxmlformats.org/officeDocument/2006/relationships/tags" Target="../tags/tag160.xml"/><Relationship Id="rId39" Type="http://schemas.openxmlformats.org/officeDocument/2006/relationships/tags" Target="../tags/tag173.xml"/><Relationship Id="rId21" Type="http://schemas.openxmlformats.org/officeDocument/2006/relationships/tags" Target="../tags/tag155.xml"/><Relationship Id="rId34" Type="http://schemas.openxmlformats.org/officeDocument/2006/relationships/tags" Target="../tags/tag168.xml"/><Relationship Id="rId42" Type="http://schemas.openxmlformats.org/officeDocument/2006/relationships/tags" Target="../tags/tag176.xml"/><Relationship Id="rId7" Type="http://schemas.openxmlformats.org/officeDocument/2006/relationships/tags" Target="../tags/tag141.xml"/><Relationship Id="rId2" Type="http://schemas.openxmlformats.org/officeDocument/2006/relationships/tags" Target="../tags/tag136.xml"/><Relationship Id="rId16" Type="http://schemas.openxmlformats.org/officeDocument/2006/relationships/tags" Target="../tags/tag150.xml"/><Relationship Id="rId29" Type="http://schemas.openxmlformats.org/officeDocument/2006/relationships/tags" Target="../tags/tag163.xml"/><Relationship Id="rId1" Type="http://schemas.openxmlformats.org/officeDocument/2006/relationships/tags" Target="../tags/tag135.xml"/><Relationship Id="rId6" Type="http://schemas.openxmlformats.org/officeDocument/2006/relationships/tags" Target="../tags/tag140.xml"/><Relationship Id="rId11" Type="http://schemas.openxmlformats.org/officeDocument/2006/relationships/tags" Target="../tags/tag145.xml"/><Relationship Id="rId24" Type="http://schemas.openxmlformats.org/officeDocument/2006/relationships/tags" Target="../tags/tag158.xml"/><Relationship Id="rId32" Type="http://schemas.openxmlformats.org/officeDocument/2006/relationships/tags" Target="../tags/tag166.xml"/><Relationship Id="rId37" Type="http://schemas.openxmlformats.org/officeDocument/2006/relationships/tags" Target="../tags/tag171.xml"/><Relationship Id="rId40" Type="http://schemas.openxmlformats.org/officeDocument/2006/relationships/tags" Target="../tags/tag174.xml"/><Relationship Id="rId45" Type="http://schemas.openxmlformats.org/officeDocument/2006/relationships/tags" Target="../tags/tag179.xml"/><Relationship Id="rId5" Type="http://schemas.openxmlformats.org/officeDocument/2006/relationships/tags" Target="../tags/tag139.xml"/><Relationship Id="rId15" Type="http://schemas.openxmlformats.org/officeDocument/2006/relationships/tags" Target="../tags/tag149.xml"/><Relationship Id="rId23" Type="http://schemas.openxmlformats.org/officeDocument/2006/relationships/tags" Target="../tags/tag157.xml"/><Relationship Id="rId28" Type="http://schemas.openxmlformats.org/officeDocument/2006/relationships/tags" Target="../tags/tag162.xml"/><Relationship Id="rId36" Type="http://schemas.openxmlformats.org/officeDocument/2006/relationships/tags" Target="../tags/tag170.xml"/><Relationship Id="rId10" Type="http://schemas.openxmlformats.org/officeDocument/2006/relationships/tags" Target="../tags/tag144.xml"/><Relationship Id="rId19" Type="http://schemas.openxmlformats.org/officeDocument/2006/relationships/tags" Target="../tags/tag153.xml"/><Relationship Id="rId31" Type="http://schemas.openxmlformats.org/officeDocument/2006/relationships/tags" Target="../tags/tag165.xml"/><Relationship Id="rId44" Type="http://schemas.openxmlformats.org/officeDocument/2006/relationships/tags" Target="../tags/tag178.xml"/><Relationship Id="rId4" Type="http://schemas.openxmlformats.org/officeDocument/2006/relationships/tags" Target="../tags/tag138.xml"/><Relationship Id="rId9" Type="http://schemas.openxmlformats.org/officeDocument/2006/relationships/tags" Target="../tags/tag143.xml"/><Relationship Id="rId14" Type="http://schemas.openxmlformats.org/officeDocument/2006/relationships/tags" Target="../tags/tag148.xml"/><Relationship Id="rId22" Type="http://schemas.openxmlformats.org/officeDocument/2006/relationships/tags" Target="../tags/tag156.xml"/><Relationship Id="rId27" Type="http://schemas.openxmlformats.org/officeDocument/2006/relationships/tags" Target="../tags/tag161.xml"/><Relationship Id="rId30" Type="http://schemas.openxmlformats.org/officeDocument/2006/relationships/tags" Target="../tags/tag164.xml"/><Relationship Id="rId35" Type="http://schemas.openxmlformats.org/officeDocument/2006/relationships/tags" Target="../tags/tag169.xml"/><Relationship Id="rId43" Type="http://schemas.openxmlformats.org/officeDocument/2006/relationships/tags" Target="../tags/tag177.xml"/><Relationship Id="rId8" Type="http://schemas.openxmlformats.org/officeDocument/2006/relationships/tags" Target="../tags/tag142.xml"/><Relationship Id="rId3" Type="http://schemas.openxmlformats.org/officeDocument/2006/relationships/tags" Target="../tags/tag137.xml"/><Relationship Id="rId12" Type="http://schemas.openxmlformats.org/officeDocument/2006/relationships/tags" Target="../tags/tag146.xml"/><Relationship Id="rId17" Type="http://schemas.openxmlformats.org/officeDocument/2006/relationships/tags" Target="../tags/tag151.xml"/><Relationship Id="rId25" Type="http://schemas.openxmlformats.org/officeDocument/2006/relationships/tags" Target="../tags/tag159.xml"/><Relationship Id="rId33" Type="http://schemas.openxmlformats.org/officeDocument/2006/relationships/tags" Target="../tags/tag167.xml"/><Relationship Id="rId38" Type="http://schemas.openxmlformats.org/officeDocument/2006/relationships/tags" Target="../tags/tag172.xml"/><Relationship Id="rId46" Type="http://schemas.openxmlformats.org/officeDocument/2006/relationships/slideLayout" Target="../slideLayouts/slideLayout7.xml"/><Relationship Id="rId20" Type="http://schemas.openxmlformats.org/officeDocument/2006/relationships/tags" Target="../tags/tag154.xml"/><Relationship Id="rId41" Type="http://schemas.openxmlformats.org/officeDocument/2006/relationships/tags" Target="../tags/tag17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1.xml"/><Relationship Id="rId1" Type="http://schemas.openxmlformats.org/officeDocument/2006/relationships/tags" Target="../tags/tag18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3.xml"/><Relationship Id="rId1" Type="http://schemas.openxmlformats.org/officeDocument/2006/relationships/tags" Target="../tags/tag18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5.xml"/><Relationship Id="rId1" Type="http://schemas.openxmlformats.org/officeDocument/2006/relationships/tags" Target="../tags/tag18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7.xml"/><Relationship Id="rId1" Type="http://schemas.openxmlformats.org/officeDocument/2006/relationships/tags" Target="../tags/tag186.xml"/><Relationship Id="rId4" Type="http://schemas.openxmlformats.org/officeDocument/2006/relationships/notesSlide" Target="../notesSlides/notesSlide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89.xml"/><Relationship Id="rId1" Type="http://schemas.openxmlformats.org/officeDocument/2006/relationships/tags" Target="../tags/tag188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1.xml"/><Relationship Id="rId1" Type="http://schemas.openxmlformats.org/officeDocument/2006/relationships/tags" Target="../tags/tag190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3.xml"/><Relationship Id="rId1" Type="http://schemas.openxmlformats.org/officeDocument/2006/relationships/tags" Target="../tags/tag19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5.xml"/><Relationship Id="rId1" Type="http://schemas.openxmlformats.org/officeDocument/2006/relationships/tags" Target="../tags/tag19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7.xml"/><Relationship Id="rId1" Type="http://schemas.openxmlformats.org/officeDocument/2006/relationships/tags" Target="../tags/tag19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99.xml"/><Relationship Id="rId1" Type="http://schemas.openxmlformats.org/officeDocument/2006/relationships/tags" Target="../tags/tag19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3" Type="http://schemas.openxmlformats.org/officeDocument/2006/relationships/tags" Target="../tags/tag30.xml"/><Relationship Id="rId18" Type="http://schemas.openxmlformats.org/officeDocument/2006/relationships/tags" Target="../tags/tag35.xml"/><Relationship Id="rId26" Type="http://schemas.openxmlformats.org/officeDocument/2006/relationships/tags" Target="../tags/tag43.xml"/><Relationship Id="rId3" Type="http://schemas.openxmlformats.org/officeDocument/2006/relationships/tags" Target="../tags/tag20.xml"/><Relationship Id="rId21" Type="http://schemas.openxmlformats.org/officeDocument/2006/relationships/tags" Target="../tags/tag38.xml"/><Relationship Id="rId34" Type="http://schemas.openxmlformats.org/officeDocument/2006/relationships/slideLayout" Target="../slideLayouts/slideLayout12.xml"/><Relationship Id="rId7" Type="http://schemas.openxmlformats.org/officeDocument/2006/relationships/tags" Target="../tags/tag24.xml"/><Relationship Id="rId12" Type="http://schemas.openxmlformats.org/officeDocument/2006/relationships/tags" Target="../tags/tag29.xml"/><Relationship Id="rId17" Type="http://schemas.openxmlformats.org/officeDocument/2006/relationships/tags" Target="../tags/tag34.xml"/><Relationship Id="rId25" Type="http://schemas.openxmlformats.org/officeDocument/2006/relationships/tags" Target="../tags/tag42.xml"/><Relationship Id="rId33" Type="http://schemas.openxmlformats.org/officeDocument/2006/relationships/tags" Target="../tags/tag50.xml"/><Relationship Id="rId2" Type="http://schemas.openxmlformats.org/officeDocument/2006/relationships/tags" Target="../tags/tag19.xml"/><Relationship Id="rId16" Type="http://schemas.openxmlformats.org/officeDocument/2006/relationships/tags" Target="../tags/tag33.xml"/><Relationship Id="rId20" Type="http://schemas.openxmlformats.org/officeDocument/2006/relationships/tags" Target="../tags/tag37.xml"/><Relationship Id="rId29" Type="http://schemas.openxmlformats.org/officeDocument/2006/relationships/tags" Target="../tags/tag46.xml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11" Type="http://schemas.openxmlformats.org/officeDocument/2006/relationships/tags" Target="../tags/tag28.xml"/><Relationship Id="rId24" Type="http://schemas.openxmlformats.org/officeDocument/2006/relationships/tags" Target="../tags/tag41.xml"/><Relationship Id="rId32" Type="http://schemas.openxmlformats.org/officeDocument/2006/relationships/tags" Target="../tags/tag49.xml"/><Relationship Id="rId5" Type="http://schemas.openxmlformats.org/officeDocument/2006/relationships/tags" Target="../tags/tag22.xml"/><Relationship Id="rId15" Type="http://schemas.openxmlformats.org/officeDocument/2006/relationships/tags" Target="../tags/tag32.xml"/><Relationship Id="rId23" Type="http://schemas.openxmlformats.org/officeDocument/2006/relationships/tags" Target="../tags/tag40.xml"/><Relationship Id="rId28" Type="http://schemas.openxmlformats.org/officeDocument/2006/relationships/tags" Target="../tags/tag45.xml"/><Relationship Id="rId10" Type="http://schemas.openxmlformats.org/officeDocument/2006/relationships/tags" Target="../tags/tag27.xml"/><Relationship Id="rId19" Type="http://schemas.openxmlformats.org/officeDocument/2006/relationships/tags" Target="../tags/tag36.xml"/><Relationship Id="rId31" Type="http://schemas.openxmlformats.org/officeDocument/2006/relationships/tags" Target="../tags/tag48.xml"/><Relationship Id="rId4" Type="http://schemas.openxmlformats.org/officeDocument/2006/relationships/tags" Target="../tags/tag21.xml"/><Relationship Id="rId9" Type="http://schemas.openxmlformats.org/officeDocument/2006/relationships/tags" Target="../tags/tag26.xml"/><Relationship Id="rId14" Type="http://schemas.openxmlformats.org/officeDocument/2006/relationships/tags" Target="../tags/tag31.xml"/><Relationship Id="rId22" Type="http://schemas.openxmlformats.org/officeDocument/2006/relationships/tags" Target="../tags/tag39.xml"/><Relationship Id="rId27" Type="http://schemas.openxmlformats.org/officeDocument/2006/relationships/tags" Target="../tags/tag44.xml"/><Relationship Id="rId30" Type="http://schemas.openxmlformats.org/officeDocument/2006/relationships/tags" Target="../tags/tag47.xml"/><Relationship Id="rId8" Type="http://schemas.openxmlformats.org/officeDocument/2006/relationships/tags" Target="../tags/tag2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3.xml"/><Relationship Id="rId1" Type="http://schemas.openxmlformats.org/officeDocument/2006/relationships/tags" Target="../tags/tag5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55.xml"/><Relationship Id="rId1" Type="http://schemas.openxmlformats.org/officeDocument/2006/relationships/tags" Target="../tags/tag5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Graphs – Dijkstra’s, Prim’s, Indirect Heaps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 3100</a:t>
            </a:r>
          </a:p>
          <a:p>
            <a:endParaRPr lang="en-US" dirty="0"/>
          </a:p>
          <a:p>
            <a:r>
              <a:rPr lang="en-US" dirty="0"/>
              <a:t>Readings: CLRS 23.2, 24.2, 24.3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Analysis of Priority Queue implementation?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7891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How long does it take to find the smallest unknown distance?</a:t>
            </a:r>
          </a:p>
          <a:p>
            <a:pPr lvl="1"/>
            <a:r>
              <a:rPr lang="en-US" dirty="0"/>
              <a:t>extract min from PQ: O(log(V))</a:t>
            </a:r>
          </a:p>
          <a:p>
            <a:pPr lvl="1"/>
            <a:r>
              <a:rPr lang="en-US" dirty="0"/>
              <a:t>But called V times total, so O(V*log(V))</a:t>
            </a:r>
          </a:p>
          <a:p>
            <a:pPr lvl="1"/>
            <a:endParaRPr lang="en-US" dirty="0"/>
          </a:p>
          <a:p>
            <a:r>
              <a:rPr lang="en-US" dirty="0"/>
              <a:t>Inner loop:</a:t>
            </a:r>
          </a:p>
          <a:p>
            <a:pPr lvl="1"/>
            <a:r>
              <a:rPr lang="en-US" dirty="0"/>
              <a:t>runs E times like before but….</a:t>
            </a:r>
          </a:p>
          <a:p>
            <a:pPr lvl="1"/>
            <a:r>
              <a:rPr lang="en-US" dirty="0"/>
              <a:t>Each edge could force a </a:t>
            </a:r>
            <a:r>
              <a:rPr lang="en-US" dirty="0" err="1"/>
              <a:t>PQ.decreaseKey</a:t>
            </a:r>
            <a:r>
              <a:rPr lang="en-US" dirty="0"/>
              <a:t>() call, runtime??</a:t>
            </a:r>
          </a:p>
          <a:p>
            <a:pPr lvl="1"/>
            <a:r>
              <a:rPr lang="en-US" dirty="0"/>
              <a:t>Naïve </a:t>
            </a:r>
            <a:r>
              <a:rPr lang="en-US" dirty="0" err="1"/>
              <a:t>decreaseKey</a:t>
            </a:r>
            <a:r>
              <a:rPr lang="en-US" dirty="0"/>
              <a:t>() is linear time: O(V), total of O(E*V)</a:t>
            </a:r>
          </a:p>
          <a:p>
            <a:pPr lvl="1"/>
            <a:endParaRPr lang="en-US" dirty="0"/>
          </a:p>
          <a:p>
            <a:r>
              <a:rPr lang="en-US" dirty="0"/>
              <a:t>So, total is O(V*log(V) + E*V). Is this better??</a:t>
            </a:r>
          </a:p>
        </p:txBody>
      </p:sp>
    </p:spTree>
    <p:extLst>
      <p:ext uri="{BB962C8B-B14F-4D97-AF65-F5344CB8AC3E}">
        <p14:creationId xmlns:p14="http://schemas.microsoft.com/office/powerpoint/2010/main" val="2881438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Dijkstra’s Proof of Correctness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615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How to Prove Correctness??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12</a:t>
            </a:fld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891" name="Rectangle 3"/>
              <p:cNvSpPr>
                <a:spLocks noGrp="1" noChangeArrowheads="1"/>
              </p:cNvSpPr>
              <p:nvPr>
                <p:ph sz="quarter" idx="1"/>
                <p:custDataLst>
                  <p:tags r:id="rId2"/>
                </p:custDataLst>
              </p:nvPr>
            </p:nvSpPr>
            <p:spPr/>
            <p:txBody>
              <a:bodyPr/>
              <a:lstStyle/>
              <a:p>
                <a:r>
                  <a:rPr lang="en-US" dirty="0"/>
                  <a:t>Similar to BFS, we want to prove that: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∀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∈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𝑣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Let’s do this by induction. I will draw it out!</a:t>
                </a:r>
              </a:p>
            </p:txBody>
          </p:sp>
        </mc:Choice>
        <mc:Fallback xmlns="">
          <p:sp>
            <p:nvSpPr>
              <p:cNvPr id="3789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  <p:custDataLst>
                  <p:tags r:id="rId4"/>
                </p:custDataLst>
              </p:nvPr>
            </p:nvSpPr>
            <p:spPr>
              <a:blipFill>
                <a:blip r:embed="rId5"/>
                <a:stretch>
                  <a:fillRect l="-1042" t="-12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68169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Proof w/ Picture: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13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891" name="Rectangle 3"/>
              <p:cNvSpPr>
                <a:spLocks noGrp="1" noChangeArrowheads="1"/>
              </p:cNvSpPr>
              <p:nvPr>
                <p:ph sz="quarter" idx="1"/>
                <p:custDataLst>
                  <p:tags r:id="rId2"/>
                </p:custDataLst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Base Case (trivial):</a:t>
                </a:r>
              </a:p>
              <a:p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0=0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Inductive Hypothesis: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Suppose that the first k nodes that the algorithm makes known have optimal paths computed. </a:t>
                </a:r>
              </a:p>
            </p:txBody>
          </p:sp>
        </mc:Choice>
        <mc:Fallback>
          <p:sp>
            <p:nvSpPr>
              <p:cNvPr id="3789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  <p:custDataLst>
                  <p:tags r:id="rId2"/>
                </p:custDataLst>
              </p:nvPr>
            </p:nvSpPr>
            <p:spPr>
              <a:blipFill>
                <a:blip r:embed="rId4"/>
                <a:stretch>
                  <a:fillRect l="-1042" t="-1285" r="-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785763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Proof w/ Picture: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C9F5769-90F3-4146-AC17-14671C9CA9EC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/>
          <a:stretch>
            <a:fillRect/>
          </a:stretch>
        </p:blipFill>
        <p:spPr>
          <a:xfrm>
            <a:off x="609600" y="1354426"/>
            <a:ext cx="5562600" cy="4825134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C87747A-D345-2B44-9C9B-9DFC716F0F44}"/>
                  </a:ext>
                </a:extLst>
              </p:cNvPr>
              <p:cNvSpPr txBox="1"/>
              <p:nvPr/>
            </p:nvSpPr>
            <p:spPr>
              <a:xfrm>
                <a:off x="1752600" y="2743200"/>
                <a:ext cx="11421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C87747A-D345-2B44-9C9B-9DFC716F0F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2600" y="2743200"/>
                <a:ext cx="1142172" cy="461665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A80AF0C-1E58-F84D-B397-492549006E9C}"/>
                  </a:ext>
                </a:extLst>
              </p:cNvPr>
              <p:cNvSpPr txBox="1"/>
              <p:nvPr/>
            </p:nvSpPr>
            <p:spPr>
              <a:xfrm>
                <a:off x="6154882" y="2133600"/>
                <a:ext cx="5638800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𝑣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.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𝛿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𝑢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 was just made known by Dijkstra’s (and will never change)</a:t>
                </a:r>
              </a:p>
              <a:p>
                <a:endParaRPr lang="en-US" dirty="0"/>
              </a:p>
              <a:p>
                <a:r>
                  <a:rPr lang="en-US" dirty="0"/>
                  <a:t>Thus, by definition it is the lowest cost of any option of the form (path from s to known node + cost of edge to unknown node)</a:t>
                </a:r>
              </a:p>
              <a:p>
                <a:endParaRPr lang="en-US" dirty="0"/>
              </a:p>
              <a:p>
                <a:r>
                  <a:rPr lang="en-US" dirty="0"/>
                  <a:t>^^REMEMBER THIS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A80AF0C-1E58-F84D-B397-492549006E9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54882" y="2133600"/>
                <a:ext cx="5638800" cy="3416320"/>
              </a:xfrm>
              <a:prstGeom prst="rect">
                <a:avLst/>
              </a:prstGeom>
              <a:blipFill>
                <a:blip r:embed="rId5"/>
                <a:stretch>
                  <a:fillRect l="-1573" t="-1487" r="-2472" b="-33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11280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Proof w/ Picture: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80AF0C-1E58-F84D-B397-492549006E9C}"/>
              </a:ext>
            </a:extLst>
          </p:cNvPr>
          <p:cNvSpPr txBox="1"/>
          <p:nvPr/>
        </p:nvSpPr>
        <p:spPr>
          <a:xfrm>
            <a:off x="6781800" y="1173540"/>
            <a:ext cx="533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Suppose (For sake of contradiction):</a:t>
            </a:r>
          </a:p>
          <a:p>
            <a:endParaRPr lang="en-US" dirty="0"/>
          </a:p>
          <a:p>
            <a:r>
              <a:rPr lang="en-US" i="1" dirty="0"/>
              <a:t>s to u to v is NOT the optimal way to get to v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23B50AF-AEAB-A04D-A091-E40F1837B166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/>
          <a:stretch>
            <a:fillRect/>
          </a:stretch>
        </p:blipFill>
        <p:spPr>
          <a:xfrm>
            <a:off x="0" y="1188531"/>
            <a:ext cx="6679639" cy="4937125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C87747A-D345-2B44-9C9B-9DFC716F0F44}"/>
                  </a:ext>
                </a:extLst>
              </p:cNvPr>
              <p:cNvSpPr txBox="1"/>
              <p:nvPr/>
            </p:nvSpPr>
            <p:spPr>
              <a:xfrm>
                <a:off x="1752600" y="2743200"/>
                <a:ext cx="11421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C87747A-D345-2B44-9C9B-9DFC716F0F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2600" y="2743200"/>
                <a:ext cx="1142172" cy="461665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C5564DD-82B8-B24B-9C81-D3A6574F6193}"/>
                  </a:ext>
                </a:extLst>
              </p:cNvPr>
              <p:cNvSpPr txBox="1"/>
              <p:nvPr/>
            </p:nvSpPr>
            <p:spPr>
              <a:xfrm>
                <a:off x="1447800" y="4297869"/>
                <a:ext cx="121449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′)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C5564DD-82B8-B24B-9C81-D3A6574F61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7800" y="4297869"/>
                <a:ext cx="1214499" cy="461665"/>
              </a:xfrm>
              <a:prstGeom prst="rect">
                <a:avLst/>
              </a:prstGeom>
              <a:blipFill>
                <a:blip r:embed="rId5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4370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Proof w/ Picture: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A80AF0C-1E58-F84D-B397-492549006E9C}"/>
              </a:ext>
            </a:extLst>
          </p:cNvPr>
          <p:cNvSpPr txBox="1"/>
          <p:nvPr/>
        </p:nvSpPr>
        <p:spPr>
          <a:xfrm>
            <a:off x="6781800" y="1173540"/>
            <a:ext cx="533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Suppose (For sake of contradiction):</a:t>
            </a:r>
          </a:p>
          <a:p>
            <a:endParaRPr lang="en-US" dirty="0"/>
          </a:p>
          <a:p>
            <a:r>
              <a:rPr lang="en-US" i="1" dirty="0"/>
              <a:t>s to u to v is NOT the optimal way to get to v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23B50AF-AEAB-A04D-A091-E40F1837B166}"/>
              </a:ext>
            </a:extLst>
          </p:cNvPr>
          <p:cNvPicPr>
            <a:picLocks noGrp="1" noChangeAspect="1"/>
          </p:cNvPicPr>
          <p:nvPr>
            <p:ph sz="quarter" idx="1"/>
          </p:nvPr>
        </p:nvPicPr>
        <p:blipFill>
          <a:blip r:embed="rId3"/>
          <a:stretch>
            <a:fillRect/>
          </a:stretch>
        </p:blipFill>
        <p:spPr>
          <a:xfrm>
            <a:off x="0" y="1188531"/>
            <a:ext cx="6679639" cy="4937125"/>
          </a:xfr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C87747A-D345-2B44-9C9B-9DFC716F0F44}"/>
                  </a:ext>
                </a:extLst>
              </p:cNvPr>
              <p:cNvSpPr txBox="1"/>
              <p:nvPr/>
            </p:nvSpPr>
            <p:spPr>
              <a:xfrm>
                <a:off x="1752600" y="2743200"/>
                <a:ext cx="114217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8C87747A-D345-2B44-9C9B-9DFC716F0F4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52600" y="2743200"/>
                <a:ext cx="1142172" cy="461665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C5564DD-82B8-B24B-9C81-D3A6574F6193}"/>
                  </a:ext>
                </a:extLst>
              </p:cNvPr>
              <p:cNvSpPr txBox="1"/>
              <p:nvPr/>
            </p:nvSpPr>
            <p:spPr>
              <a:xfrm>
                <a:off x="1447800" y="4297869"/>
                <a:ext cx="121449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,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′)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5C5564DD-82B8-B24B-9C81-D3A6574F61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47800" y="4297869"/>
                <a:ext cx="1214499" cy="461665"/>
              </a:xfrm>
              <a:prstGeom prst="rect">
                <a:avLst/>
              </a:prstGeom>
              <a:blipFill>
                <a:blip r:embed="rId5"/>
                <a:stretch>
                  <a:fillRect b="-157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FA45D2A-16FE-3343-A2B1-2EC7966EE149}"/>
                  </a:ext>
                </a:extLst>
              </p:cNvPr>
              <p:cNvSpPr txBox="1"/>
              <p:nvPr/>
            </p:nvSpPr>
            <p:spPr>
              <a:xfrm>
                <a:off x="6754091" y="2971800"/>
                <a:ext cx="5334000" cy="3785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What follows:</a:t>
                </a:r>
              </a:p>
              <a:p>
                <a:endParaRPr lang="en-US" i="1" dirty="0"/>
              </a:p>
              <a:p>
                <a:r>
                  <a:rPr lang="en-US" i="1" dirty="0"/>
                  <a:t>There must be SOME better way to get to v. What does it look like:</a:t>
                </a:r>
              </a:p>
              <a:p>
                <a:endParaRPr lang="en-US" i="1" dirty="0"/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</m:oMath>
                  </m:oMathPara>
                </a14:m>
                <a:endParaRPr lang="en-US" i="1" dirty="0"/>
              </a:p>
              <a:p>
                <a:endParaRPr lang="en-US" i="1" dirty="0"/>
              </a:p>
              <a:p>
                <a:r>
                  <a:rPr lang="en-US" i="1" dirty="0"/>
                  <a:t>Go from s to a known node, then to an unknown node, then maybe 0 or more steps (Delta) to finish route to v</a:t>
                </a:r>
              </a:p>
            </p:txBody>
          </p:sp>
        </mc:Choice>
        <mc:Fallback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FA45D2A-16FE-3343-A2B1-2EC7966EE1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54091" y="2971800"/>
                <a:ext cx="5334000" cy="3785652"/>
              </a:xfrm>
              <a:prstGeom prst="rect">
                <a:avLst/>
              </a:prstGeom>
              <a:blipFill>
                <a:blip r:embed="rId6"/>
                <a:stretch>
                  <a:fillRect l="-1663" t="-1338" r="-713" b="-26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20267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Formulas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17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891" name="Rectangle 3"/>
              <p:cNvSpPr>
                <a:spLocks noGrp="1" noChangeArrowheads="1"/>
              </p:cNvSpPr>
              <p:nvPr>
                <p:ph sz="quarter" idx="1"/>
                <p:custDataLst>
                  <p:tags r:id="rId2"/>
                </p:custDataLst>
              </p:nvPr>
            </p:nvSpPr>
            <p:spPr>
              <a:xfrm>
                <a:off x="304800" y="1219200"/>
                <a:ext cx="5791200" cy="5410200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b="0" i="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≥0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789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  <p:custDataLst>
                  <p:tags r:id="rId2"/>
                </p:custDataLst>
              </p:nvPr>
            </p:nvSpPr>
            <p:spPr>
              <a:xfrm>
                <a:off x="304800" y="1219200"/>
                <a:ext cx="5791200" cy="5410200"/>
              </a:xfr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3">
            <a:extLst>
              <a:ext uri="{FF2B5EF4-FFF2-40B4-BE49-F238E27FC236}">
                <a16:creationId xmlns:a16="http://schemas.microsoft.com/office/drawing/2014/main" id="{3709DC4E-C2AC-E547-AFEF-1215DDE3ED8C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6248400" y="1219200"/>
            <a:ext cx="5791200" cy="5410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Wingdings 3"/>
              <a:buNone/>
            </a:pPr>
            <a:endParaRPr lang="en-US" dirty="0"/>
          </a:p>
          <a:p>
            <a:pPr marL="0" indent="0" fontAlgn="auto">
              <a:spcAft>
                <a:spcPts val="0"/>
              </a:spcAft>
              <a:buFont typeface="Wingdings 3"/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3E31DD-FA5D-084C-8274-4FB7C921A6E7}"/>
              </a:ext>
            </a:extLst>
          </p:cNvPr>
          <p:cNvSpPr txBox="1"/>
          <p:nvPr/>
        </p:nvSpPr>
        <p:spPr>
          <a:xfrm>
            <a:off x="4419600" y="1489589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Path that Dijkstra chose. Best path of this form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7FE774-9A8F-834A-9A81-21C8AF96D516}"/>
              </a:ext>
            </a:extLst>
          </p:cNvPr>
          <p:cNvSpPr txBox="1"/>
          <p:nvPr/>
        </p:nvSpPr>
        <p:spPr>
          <a:xfrm>
            <a:off x="5846618" y="2420337"/>
            <a:ext cx="571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Suppose there is a better path s (start) to u’ (known node) to v’ (unknown node) to v (end node) where e’ = (u’, v’)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0682A3-843C-0246-AD6D-D7ECDC2E2A9B}"/>
              </a:ext>
            </a:extLst>
          </p:cNvPr>
          <p:cNvSpPr txBox="1"/>
          <p:nvPr/>
        </p:nvSpPr>
        <p:spPr>
          <a:xfrm>
            <a:off x="3810000" y="3440668"/>
            <a:ext cx="6418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Delta must be greater than 0 because this is requirement of input</a:t>
            </a:r>
          </a:p>
        </p:txBody>
      </p:sp>
    </p:spTree>
    <p:extLst>
      <p:ext uri="{BB962C8B-B14F-4D97-AF65-F5344CB8AC3E}">
        <p14:creationId xmlns:p14="http://schemas.microsoft.com/office/powerpoint/2010/main" val="1283610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>
            <a:normAutofit/>
          </a:bodyPr>
          <a:lstStyle/>
          <a:p>
            <a:r>
              <a:rPr lang="en-US" dirty="0"/>
              <a:t>Formulas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18</a:t>
            </a:fld>
            <a:endParaRPr 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891" name="Rectangle 3"/>
              <p:cNvSpPr>
                <a:spLocks noGrp="1" noChangeArrowheads="1"/>
              </p:cNvSpPr>
              <p:nvPr>
                <p:ph sz="quarter" idx="1"/>
                <p:custDataLst>
                  <p:tags r:id="rId2"/>
                </p:custDataLst>
              </p:nvPr>
            </p:nvSpPr>
            <p:spPr>
              <a:xfrm>
                <a:off x="304800" y="1219200"/>
                <a:ext cx="5791200" cy="5410200"/>
              </a:xfrm>
            </p:spPr>
            <p:txBody>
              <a:bodyPr/>
              <a:lstStyle/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𝑢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.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𝑑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</m:d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b="0" i="0" dirty="0">
                  <a:latin typeface="Cambria Math" panose="020405030504060302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b="0" i="0" smtClean="0"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≥0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&lt;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𝛿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𝑐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b="0" dirty="0"/>
              </a:p>
              <a:p>
                <a:pPr marL="0" indent="0">
                  <a:buNone/>
                </a:pPr>
                <a:endParaRPr lang="en-US" dirty="0"/>
              </a:p>
            </p:txBody>
          </p:sp>
        </mc:Choice>
        <mc:Fallback>
          <p:sp>
            <p:nvSpPr>
              <p:cNvPr id="3789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  <p:custDataLst>
                  <p:tags r:id="rId2"/>
                </p:custDataLst>
              </p:nvPr>
            </p:nvSpPr>
            <p:spPr>
              <a:xfrm>
                <a:off x="304800" y="1219200"/>
                <a:ext cx="5791200" cy="5410200"/>
              </a:xfr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3">
            <a:extLst>
              <a:ext uri="{FF2B5EF4-FFF2-40B4-BE49-F238E27FC236}">
                <a16:creationId xmlns:a16="http://schemas.microsoft.com/office/drawing/2014/main" id="{3709DC4E-C2AC-E547-AFEF-1215DDE3ED8C}"/>
              </a:ext>
            </a:extLst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>
          <a:xfrm>
            <a:off x="6248400" y="1219200"/>
            <a:ext cx="5791200" cy="54102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just" rtl="0" eaLnBrk="1" latinLnBrk="0" hangingPunct="1">
              <a:spcBef>
                <a:spcPts val="600"/>
              </a:spcBef>
              <a:buClr>
                <a:schemeClr val="accent1"/>
              </a:buClr>
              <a:buSzPct val="76000"/>
              <a:buFont typeface="Wingdings 3"/>
              <a:buChar char="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just" rtl="0" eaLnBrk="1" latinLnBrk="0" hangingPunct="1">
              <a:spcBef>
                <a:spcPts val="500"/>
              </a:spcBef>
              <a:buClr>
                <a:schemeClr val="accent2"/>
              </a:buClr>
              <a:buSzPct val="76000"/>
              <a:buFont typeface="Wingdings 3"/>
              <a:buChar char=""/>
              <a:defRPr kumimoji="0" sz="23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just" rtl="0" eaLnBrk="1" latinLnBrk="0" hangingPunct="1">
              <a:spcBef>
                <a:spcPts val="500"/>
              </a:spcBef>
              <a:buClr>
                <a:schemeClr val="bg1">
                  <a:shade val="50000"/>
                </a:schemeClr>
              </a:buClr>
              <a:buSzPct val="76000"/>
              <a:buFont typeface="Wingdings 3"/>
              <a:buChar char="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just" rtl="0" eaLnBrk="1" latinLnBrk="0" hangingPunct="1">
              <a:spcBef>
                <a:spcPts val="400"/>
              </a:spcBef>
              <a:buClr>
                <a:schemeClr val="accent2">
                  <a:shade val="75000"/>
                </a:schemeClr>
              </a:buClr>
              <a:buSzPct val="70000"/>
              <a:buFont typeface="Wingdings"/>
              <a:buChar char="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-228600" algn="just" rtl="0" eaLnBrk="1" latinLnBrk="0" hangingPunct="1">
              <a:spcBef>
                <a:spcPts val="300"/>
              </a:spcBef>
              <a:buClr>
                <a:schemeClr val="accent2"/>
              </a:buClr>
              <a:buSzPct val="70000"/>
              <a:buFont typeface="Wingdings"/>
              <a:buChar char="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ts val="300"/>
              </a:spcBef>
              <a:buClr>
                <a:srgbClr val="9FB8CD">
                  <a:shade val="75000"/>
                </a:srgbClr>
              </a:buClr>
              <a:buSzPct val="75000"/>
              <a:buFont typeface="Wingdings 3"/>
              <a:buChar char=""/>
              <a:defRPr kumimoji="0" lang="en-US" sz="16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28800" indent="-182880" algn="l" rtl="0" eaLnBrk="1" latinLnBrk="0" hangingPunct="1">
              <a:spcBef>
                <a:spcPts val="300"/>
              </a:spcBef>
              <a:buClr>
                <a:srgbClr val="727CA3">
                  <a:shade val="75000"/>
                </a:srgb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011680" indent="-182880" algn="l" rtl="0" eaLnBrk="1" latinLnBrk="0" hangingPunct="1">
              <a:spcBef>
                <a:spcPts val="300"/>
              </a:spcBef>
              <a:buClr>
                <a:prstClr val="white">
                  <a:shade val="50000"/>
                </a:prstClr>
              </a:buClr>
              <a:buSzPct val="75000"/>
              <a:buFont typeface="Wingdings 3"/>
              <a:buChar char=""/>
              <a:defRPr kumimoji="0" lang="en-US" sz="1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94560" indent="-182880" algn="l" rtl="0" eaLnBrk="1" latinLnBrk="0" hangingPunct="1">
              <a:spcBef>
                <a:spcPts val="300"/>
              </a:spcBef>
              <a:buClr>
                <a:srgbClr val="9FB8CD"/>
              </a:buClr>
              <a:buSzPct val="75000"/>
              <a:buFont typeface="Wingdings 3"/>
              <a:buChar char=""/>
              <a:defRPr kumimoji="0" lang="en-US" sz="12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Wingdings 3"/>
              <a:buNone/>
            </a:pPr>
            <a:endParaRPr lang="en-US" dirty="0"/>
          </a:p>
          <a:p>
            <a:pPr marL="0" indent="0" fontAlgn="auto">
              <a:spcAft>
                <a:spcPts val="0"/>
              </a:spcAft>
              <a:buFont typeface="Wingdings 3"/>
              <a:buNone/>
            </a:pP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13E31DD-FA5D-084C-8274-4FB7C921A6E7}"/>
              </a:ext>
            </a:extLst>
          </p:cNvPr>
          <p:cNvSpPr txBox="1"/>
          <p:nvPr/>
        </p:nvSpPr>
        <p:spPr>
          <a:xfrm>
            <a:off x="4419600" y="1489589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Path that Dijkstra chose. Best path of this form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7FE774-9A8F-834A-9A81-21C8AF96D516}"/>
              </a:ext>
            </a:extLst>
          </p:cNvPr>
          <p:cNvSpPr txBox="1"/>
          <p:nvPr/>
        </p:nvSpPr>
        <p:spPr>
          <a:xfrm>
            <a:off x="5846618" y="2420337"/>
            <a:ext cx="571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Suppose there is a better path s (start) to u’ (known node) to v’ (unknown node) to v (end node) where e’ = (u’, v’)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70682A3-843C-0246-AD6D-D7ECDC2E2A9B}"/>
              </a:ext>
            </a:extLst>
          </p:cNvPr>
          <p:cNvSpPr txBox="1"/>
          <p:nvPr/>
        </p:nvSpPr>
        <p:spPr>
          <a:xfrm>
            <a:off x="3810000" y="3440668"/>
            <a:ext cx="6418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Delta must be greater than 0 because this is requirement of input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ACEC02-B328-3749-8723-97E81067C5CF}"/>
              </a:ext>
            </a:extLst>
          </p:cNvPr>
          <p:cNvSpPr txBox="1"/>
          <p:nvPr/>
        </p:nvSpPr>
        <p:spPr>
          <a:xfrm>
            <a:off x="5673436" y="4154269"/>
            <a:ext cx="59851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Delta gets removed and inequality still holds (left side may get even smaller</a:t>
            </a:r>
          </a:p>
          <a:p>
            <a:endParaRPr lang="en-US" sz="1800" dirty="0"/>
          </a:p>
          <a:p>
            <a:r>
              <a:rPr lang="en-US" sz="1800" dirty="0"/>
              <a:t>This is a CONTRADICTION. If this equation were true, Dijkstra’s algorithm would have selected v’ as the next known node.</a:t>
            </a:r>
          </a:p>
        </p:txBody>
      </p:sp>
    </p:spTree>
    <p:extLst>
      <p:ext uri="{BB962C8B-B14F-4D97-AF65-F5344CB8AC3E}">
        <p14:creationId xmlns:p14="http://schemas.microsoft.com/office/powerpoint/2010/main" val="9692076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Prim’s Algorithm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4454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584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Dijkstra’s algorithm + naïve runtime</a:t>
            </a:r>
          </a:p>
          <a:p>
            <a:pPr lvl="1"/>
            <a:r>
              <a:rPr lang="en-US" dirty="0"/>
              <a:t>Proof of correctness for Dijkstra’s algorithm</a:t>
            </a:r>
          </a:p>
          <a:p>
            <a:r>
              <a:rPr lang="en-US" dirty="0"/>
              <a:t>Prim’s algorithm + naïve runtime</a:t>
            </a:r>
          </a:p>
          <a:p>
            <a:pPr lvl="1"/>
            <a:r>
              <a:rPr lang="en-US" dirty="0"/>
              <a:t>No proof, left as exercise</a:t>
            </a:r>
          </a:p>
          <a:p>
            <a:r>
              <a:rPr lang="en-US" dirty="0"/>
              <a:t>Why these two algorithms? Turns out they are VERY similar</a:t>
            </a:r>
          </a:p>
          <a:p>
            <a:r>
              <a:rPr lang="en-US" dirty="0"/>
              <a:t>Indirect Heaps</a:t>
            </a:r>
          </a:p>
          <a:p>
            <a:pPr lvl="1"/>
            <a:r>
              <a:rPr lang="en-US" dirty="0"/>
              <a:t>A new data structure that makes both algorithms above more efficient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7557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Spanning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A </a:t>
            </a:r>
            <a:r>
              <a:rPr lang="en-US" b="1" i="1" dirty="0"/>
              <a:t>spanning tree </a:t>
            </a:r>
            <a:r>
              <a:rPr lang="en-US" dirty="0"/>
              <a:t>of a graph G is a subgraph of G that contains every vertex in G and is also a </a:t>
            </a:r>
            <a:r>
              <a:rPr lang="en-US" b="1" i="1" dirty="0"/>
              <a:t>tree </a:t>
            </a:r>
            <a:r>
              <a:rPr lang="en-US" dirty="0"/>
              <a:t>(i.e., it has no cycles)</a:t>
            </a:r>
          </a:p>
          <a:p>
            <a:pPr lvl="1"/>
            <a:r>
              <a:rPr lang="en-US" dirty="0"/>
              <a:t>All connected graphs have spanning tree(s)</a:t>
            </a:r>
          </a:p>
          <a:p>
            <a:pPr lvl="1"/>
            <a:r>
              <a:rPr lang="en-US" dirty="0"/>
              <a:t>All spanning trees have the same number of nodes (all of them)</a:t>
            </a:r>
          </a:p>
          <a:p>
            <a:pPr lvl="1"/>
            <a:r>
              <a:rPr lang="en-US" dirty="0"/>
              <a:t>You can construct a spanning tree by arbitrarily remove edges from cycles</a:t>
            </a:r>
          </a:p>
        </p:txBody>
      </p:sp>
    </p:spTree>
    <p:extLst>
      <p:ext uri="{BB962C8B-B14F-4D97-AF65-F5344CB8AC3E}">
        <p14:creationId xmlns:p14="http://schemas.microsoft.com/office/powerpoint/2010/main" val="30183127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Spanning Tree: Example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1981200" y="1219200"/>
            <a:ext cx="8229600" cy="2514600"/>
          </a:xfrm>
        </p:spPr>
        <p:txBody>
          <a:bodyPr/>
          <a:lstStyle/>
          <a:p>
            <a:pPr eaLnBrk="1" hangingPunct="1"/>
            <a:r>
              <a:rPr lang="en-US" dirty="0"/>
              <a:t>Original Graph: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eaLnBrk="1" hangingPunct="1"/>
            <a:r>
              <a:rPr lang="en-US" dirty="0"/>
              <a:t>Possible spanning trees: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4FB28E-067D-0B46-BFA1-EF4537817E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24400" y="1371600"/>
            <a:ext cx="2208508" cy="1371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C8BD732-29DE-CF4A-AA95-35CAAE65B3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9001" y="4267201"/>
            <a:ext cx="2039803" cy="12668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6D0180B-B829-6744-B634-4C286478F5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05866" y="4267201"/>
            <a:ext cx="2039803" cy="126682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46A50F9-4216-E948-BEB6-B931DDB9CF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2732" y="4267201"/>
            <a:ext cx="2039803" cy="12668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486DD1-0DFA-8D41-9932-5BC397F3D5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399598" y="4267201"/>
            <a:ext cx="2039803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1682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Spanning Tree: Example (almost)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22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F1FF9BA-E37F-6A43-B616-1A8368B085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8082" y="1310556"/>
            <a:ext cx="7119319" cy="502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440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Minimum Spanning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Just constructing any spanning tree is simple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Suppose edges have costs!</a:t>
            </a:r>
          </a:p>
          <a:p>
            <a:pPr lvl="1"/>
            <a:r>
              <a:rPr lang="en-US" dirty="0"/>
              <a:t>Cost of building tracks between two stations</a:t>
            </a:r>
          </a:p>
          <a:p>
            <a:pPr lvl="1"/>
            <a:r>
              <a:rPr lang="en-US" dirty="0"/>
              <a:t>Length of wire between boxes in a house</a:t>
            </a:r>
          </a:p>
          <a:p>
            <a:endParaRPr lang="en-US" dirty="0"/>
          </a:p>
          <a:p>
            <a:r>
              <a:rPr lang="en-US" dirty="0"/>
              <a:t>Each spanning tree has a different total cost (sum of edges included in tree)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i="1" dirty="0"/>
              <a:t>Minimum Spanning Tree </a:t>
            </a:r>
            <a:r>
              <a:rPr lang="en-US" dirty="0"/>
              <a:t>is the spanning tree with lowest overall cost</a:t>
            </a:r>
          </a:p>
        </p:txBody>
      </p:sp>
    </p:spTree>
    <p:extLst>
      <p:ext uri="{BB962C8B-B14F-4D97-AF65-F5344CB8AC3E}">
        <p14:creationId xmlns:p14="http://schemas.microsoft.com/office/powerpoint/2010/main" val="32808717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 dirty="0"/>
              <a:t>Minimum Spanning Tree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dirty="0"/>
              <a:t>Given a connected and undirected graph G=(V, E)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Find a graph G’ = (V, E’) such that:</a:t>
            </a:r>
          </a:p>
          <a:p>
            <a:pPr lvl="1"/>
            <a:r>
              <a:rPr lang="en-US" dirty="0"/>
              <a:t>E’ is a subset of E</a:t>
            </a:r>
          </a:p>
          <a:p>
            <a:pPr lvl="1"/>
            <a:r>
              <a:rPr lang="en-US" dirty="0"/>
              <a:t>|E’| = |V| - 1</a:t>
            </a:r>
          </a:p>
          <a:p>
            <a:pPr lvl="1"/>
            <a:r>
              <a:rPr lang="en-US" dirty="0"/>
              <a:t>G’ is connected (assuming G was connected)</a:t>
            </a:r>
          </a:p>
          <a:p>
            <a:pPr lvl="1"/>
            <a:r>
              <a:rPr lang="en-US" dirty="0"/>
              <a:t>Sum of cost of edges in E’ is minimum</a:t>
            </a:r>
          </a:p>
          <a:p>
            <a:pPr lvl="1"/>
            <a:endParaRPr lang="en-US" dirty="0"/>
          </a:p>
          <a:p>
            <a:r>
              <a:rPr lang="en-US" dirty="0"/>
              <a:t>G’ is then the minimum spanning tree</a:t>
            </a:r>
          </a:p>
        </p:txBody>
      </p:sp>
    </p:spTree>
    <p:extLst>
      <p:ext uri="{BB962C8B-B14F-4D97-AF65-F5344CB8AC3E}">
        <p14:creationId xmlns:p14="http://schemas.microsoft.com/office/powerpoint/2010/main" val="11538705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/>
              <a:t>Prim’s algorithm</a:t>
            </a:r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25</a:t>
            </a:fld>
            <a:endParaRPr lang="en-US"/>
          </a:p>
        </p:txBody>
      </p:sp>
      <p:sp>
        <p:nvSpPr>
          <p:cNvPr id="65539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b="1">
                <a:solidFill>
                  <a:srgbClr val="FF0000"/>
                </a:solidFill>
              </a:rPr>
              <a:t>Idea</a:t>
            </a:r>
            <a:r>
              <a:rPr lang="en-US"/>
              <a:t>: Grow a tree by adding an edge from the “known” vertices to the “unknown” vertices.  Pick the edge with the smallest weight.</a:t>
            </a:r>
          </a:p>
        </p:txBody>
      </p:sp>
      <p:sp>
        <p:nvSpPr>
          <p:cNvPr id="65540" name="Freeform 4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2844800" y="3429000"/>
            <a:ext cx="5805488" cy="2400300"/>
          </a:xfrm>
          <a:custGeom>
            <a:avLst/>
            <a:gdLst>
              <a:gd name="T0" fmla="*/ 2147483647 w 2743"/>
              <a:gd name="T1" fmla="*/ 2147483647 h 1099"/>
              <a:gd name="T2" fmla="*/ 2147483647 w 2743"/>
              <a:gd name="T3" fmla="*/ 2147483647 h 1099"/>
              <a:gd name="T4" fmla="*/ 2147483647 w 2743"/>
              <a:gd name="T5" fmla="*/ 2147483647 h 1099"/>
              <a:gd name="T6" fmla="*/ 2147483647 w 2743"/>
              <a:gd name="T7" fmla="*/ 2147483647 h 1099"/>
              <a:gd name="T8" fmla="*/ 2147483647 w 2743"/>
              <a:gd name="T9" fmla="*/ 2147483647 h 1099"/>
              <a:gd name="T10" fmla="*/ 2147483647 w 2743"/>
              <a:gd name="T11" fmla="*/ 2147483647 h 1099"/>
              <a:gd name="T12" fmla="*/ 2147483647 w 2743"/>
              <a:gd name="T13" fmla="*/ 2147483647 h 1099"/>
              <a:gd name="T14" fmla="*/ 2147483647 w 2743"/>
              <a:gd name="T15" fmla="*/ 2147483647 h 1099"/>
              <a:gd name="T16" fmla="*/ 2147483647 w 2743"/>
              <a:gd name="T17" fmla="*/ 2147483647 h 1099"/>
              <a:gd name="T18" fmla="*/ 2147483647 w 2743"/>
              <a:gd name="T19" fmla="*/ 2147483647 h 1099"/>
              <a:gd name="T20" fmla="*/ 2147483647 w 2743"/>
              <a:gd name="T21" fmla="*/ 2147483647 h 1099"/>
              <a:gd name="T22" fmla="*/ 2147483647 w 2743"/>
              <a:gd name="T23" fmla="*/ 2147483647 h 1099"/>
              <a:gd name="T24" fmla="*/ 2147483647 w 2743"/>
              <a:gd name="T25" fmla="*/ 2147483647 h 1099"/>
              <a:gd name="T26" fmla="*/ 2147483647 w 2743"/>
              <a:gd name="T27" fmla="*/ 2147483647 h 1099"/>
              <a:gd name="T28" fmla="*/ 2147483647 w 2743"/>
              <a:gd name="T29" fmla="*/ 2147483647 h 1099"/>
              <a:gd name="T30" fmla="*/ 2147483647 w 2743"/>
              <a:gd name="T31" fmla="*/ 2147483647 h 1099"/>
              <a:gd name="T32" fmla="*/ 2147483647 w 2743"/>
              <a:gd name="T33" fmla="*/ 2147483647 h 1099"/>
              <a:gd name="T34" fmla="*/ 2147483647 w 2743"/>
              <a:gd name="T35" fmla="*/ 2147483647 h 1099"/>
              <a:gd name="T36" fmla="*/ 2147483647 w 2743"/>
              <a:gd name="T37" fmla="*/ 2147483647 h 1099"/>
              <a:gd name="T38" fmla="*/ 2147483647 w 2743"/>
              <a:gd name="T39" fmla="*/ 2147483647 h 1099"/>
              <a:gd name="T40" fmla="*/ 2147483647 w 2743"/>
              <a:gd name="T41" fmla="*/ 2147483647 h 1099"/>
              <a:gd name="T42" fmla="*/ 2147483647 w 2743"/>
              <a:gd name="T43" fmla="*/ 2147483647 h 1099"/>
              <a:gd name="T44" fmla="*/ 2147483647 w 2743"/>
              <a:gd name="T45" fmla="*/ 2147483647 h 1099"/>
              <a:gd name="T46" fmla="*/ 2147483647 w 2743"/>
              <a:gd name="T47" fmla="*/ 2147483647 h 1099"/>
              <a:gd name="T48" fmla="*/ 2147483647 w 2743"/>
              <a:gd name="T49" fmla="*/ 2147483647 h 1099"/>
              <a:gd name="T50" fmla="*/ 2147483647 w 2743"/>
              <a:gd name="T51" fmla="*/ 2147483647 h 1099"/>
              <a:gd name="T52" fmla="*/ 2147483647 w 2743"/>
              <a:gd name="T53" fmla="*/ 2147483647 h 1099"/>
              <a:gd name="T54" fmla="*/ 2147483647 w 2743"/>
              <a:gd name="T55" fmla="*/ 2147483647 h 1099"/>
              <a:gd name="T56" fmla="*/ 2147483647 w 2743"/>
              <a:gd name="T57" fmla="*/ 2147483647 h 1099"/>
              <a:gd name="T58" fmla="*/ 2147483647 w 2743"/>
              <a:gd name="T59" fmla="*/ 2147483647 h 1099"/>
              <a:gd name="T60" fmla="*/ 2147483647 w 2743"/>
              <a:gd name="T61" fmla="*/ 0 h 1099"/>
              <a:gd name="T62" fmla="*/ 2147483647 w 2743"/>
              <a:gd name="T63" fmla="*/ 2147483647 h 1099"/>
              <a:gd name="T64" fmla="*/ 2147483647 w 2743"/>
              <a:gd name="T65" fmla="*/ 2147483647 h 1099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w 2743"/>
              <a:gd name="T100" fmla="*/ 0 h 1099"/>
              <a:gd name="T101" fmla="*/ 2743 w 2743"/>
              <a:gd name="T102" fmla="*/ 1099 h 1099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T99" t="T100" r="T101" b="T102"/>
            <a:pathLst>
              <a:path w="2743" h="1099">
                <a:moveTo>
                  <a:pt x="1364" y="118"/>
                </a:moveTo>
                <a:cubicBezTo>
                  <a:pt x="1298" y="181"/>
                  <a:pt x="1176" y="207"/>
                  <a:pt x="1086" y="224"/>
                </a:cubicBezTo>
                <a:cubicBezTo>
                  <a:pt x="890" y="217"/>
                  <a:pt x="705" y="193"/>
                  <a:pt x="510" y="182"/>
                </a:cubicBezTo>
                <a:cubicBezTo>
                  <a:pt x="432" y="185"/>
                  <a:pt x="354" y="187"/>
                  <a:pt x="276" y="192"/>
                </a:cubicBezTo>
                <a:cubicBezTo>
                  <a:pt x="254" y="194"/>
                  <a:pt x="233" y="198"/>
                  <a:pt x="212" y="203"/>
                </a:cubicBezTo>
                <a:cubicBezTo>
                  <a:pt x="190" y="208"/>
                  <a:pt x="148" y="224"/>
                  <a:pt x="148" y="224"/>
                </a:cubicBezTo>
                <a:cubicBezTo>
                  <a:pt x="102" y="270"/>
                  <a:pt x="85" y="330"/>
                  <a:pt x="41" y="374"/>
                </a:cubicBezTo>
                <a:cubicBezTo>
                  <a:pt x="15" y="452"/>
                  <a:pt x="26" y="416"/>
                  <a:pt x="9" y="480"/>
                </a:cubicBezTo>
                <a:cubicBezTo>
                  <a:pt x="14" y="530"/>
                  <a:pt x="0" y="590"/>
                  <a:pt x="30" y="630"/>
                </a:cubicBezTo>
                <a:cubicBezTo>
                  <a:pt x="168" y="814"/>
                  <a:pt x="507" y="772"/>
                  <a:pt x="692" y="779"/>
                </a:cubicBezTo>
                <a:cubicBezTo>
                  <a:pt x="774" y="800"/>
                  <a:pt x="835" y="861"/>
                  <a:pt x="905" y="907"/>
                </a:cubicBezTo>
                <a:cubicBezTo>
                  <a:pt x="936" y="954"/>
                  <a:pt x="994" y="978"/>
                  <a:pt x="1044" y="1003"/>
                </a:cubicBezTo>
                <a:cubicBezTo>
                  <a:pt x="1143" y="1052"/>
                  <a:pt x="1200" y="1048"/>
                  <a:pt x="1310" y="1067"/>
                </a:cubicBezTo>
                <a:cubicBezTo>
                  <a:pt x="1385" y="1080"/>
                  <a:pt x="1458" y="1090"/>
                  <a:pt x="1534" y="1099"/>
                </a:cubicBezTo>
                <a:cubicBezTo>
                  <a:pt x="1587" y="1095"/>
                  <a:pt x="1641" y="1094"/>
                  <a:pt x="1694" y="1088"/>
                </a:cubicBezTo>
                <a:cubicBezTo>
                  <a:pt x="1722" y="1085"/>
                  <a:pt x="1744" y="1066"/>
                  <a:pt x="1769" y="1056"/>
                </a:cubicBezTo>
                <a:cubicBezTo>
                  <a:pt x="1860" y="1019"/>
                  <a:pt x="1947" y="978"/>
                  <a:pt x="2036" y="939"/>
                </a:cubicBezTo>
                <a:cubicBezTo>
                  <a:pt x="2103" y="910"/>
                  <a:pt x="2117" y="918"/>
                  <a:pt x="2196" y="907"/>
                </a:cubicBezTo>
                <a:cubicBezTo>
                  <a:pt x="2239" y="901"/>
                  <a:pt x="2324" y="886"/>
                  <a:pt x="2324" y="886"/>
                </a:cubicBezTo>
                <a:cubicBezTo>
                  <a:pt x="2359" y="862"/>
                  <a:pt x="2393" y="862"/>
                  <a:pt x="2430" y="843"/>
                </a:cubicBezTo>
                <a:cubicBezTo>
                  <a:pt x="2487" y="815"/>
                  <a:pt x="2539" y="777"/>
                  <a:pt x="2601" y="758"/>
                </a:cubicBezTo>
                <a:cubicBezTo>
                  <a:pt x="2639" y="718"/>
                  <a:pt x="2694" y="693"/>
                  <a:pt x="2718" y="640"/>
                </a:cubicBezTo>
                <a:cubicBezTo>
                  <a:pt x="2727" y="619"/>
                  <a:pt x="2740" y="576"/>
                  <a:pt x="2740" y="576"/>
                </a:cubicBezTo>
                <a:cubicBezTo>
                  <a:pt x="2727" y="416"/>
                  <a:pt x="2743" y="482"/>
                  <a:pt x="2708" y="374"/>
                </a:cubicBezTo>
                <a:cubicBezTo>
                  <a:pt x="2683" y="299"/>
                  <a:pt x="2588" y="244"/>
                  <a:pt x="2537" y="192"/>
                </a:cubicBezTo>
                <a:cubicBezTo>
                  <a:pt x="2521" y="176"/>
                  <a:pt x="2494" y="178"/>
                  <a:pt x="2473" y="171"/>
                </a:cubicBezTo>
                <a:cubicBezTo>
                  <a:pt x="2434" y="158"/>
                  <a:pt x="2451" y="141"/>
                  <a:pt x="2409" y="139"/>
                </a:cubicBezTo>
                <a:cubicBezTo>
                  <a:pt x="2288" y="132"/>
                  <a:pt x="2167" y="132"/>
                  <a:pt x="2046" y="128"/>
                </a:cubicBezTo>
                <a:cubicBezTo>
                  <a:pt x="1941" y="116"/>
                  <a:pt x="1848" y="87"/>
                  <a:pt x="1748" y="54"/>
                </a:cubicBezTo>
                <a:cubicBezTo>
                  <a:pt x="1646" y="21"/>
                  <a:pt x="1791" y="70"/>
                  <a:pt x="1684" y="22"/>
                </a:cubicBezTo>
                <a:cubicBezTo>
                  <a:pt x="1663" y="13"/>
                  <a:pt x="1620" y="0"/>
                  <a:pt x="1620" y="0"/>
                </a:cubicBezTo>
                <a:cubicBezTo>
                  <a:pt x="1568" y="11"/>
                  <a:pt x="1520" y="26"/>
                  <a:pt x="1470" y="43"/>
                </a:cubicBezTo>
                <a:cubicBezTo>
                  <a:pt x="1441" y="53"/>
                  <a:pt x="1399" y="100"/>
                  <a:pt x="1364" y="118"/>
                </a:cubicBezTo>
                <a:close/>
              </a:path>
            </a:pathLst>
          </a:custGeom>
          <a:noFill/>
          <a:ln w="3175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5541" name="Text Box 5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3556000" y="3429000"/>
            <a:ext cx="42068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G</a:t>
            </a:r>
          </a:p>
        </p:txBody>
      </p:sp>
      <p:sp>
        <p:nvSpPr>
          <p:cNvPr id="65542" name="Oval 6"/>
          <p:cNvSpPr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4876800" y="428625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43" name="Oval 7"/>
          <p:cNvSpPr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5384800" y="491490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44" name="Oval 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5588000" y="417195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45" name="Oval 9"/>
          <p:cNvSpPr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5892800" y="457200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46" name="Oval 10"/>
          <p:cNvSpPr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6400800" y="480060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47" name="Oval 11"/>
          <p:cNvSpPr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6299200" y="4229100"/>
            <a:ext cx="203200" cy="114300"/>
          </a:xfrm>
          <a:prstGeom prst="ellipse">
            <a:avLst/>
          </a:prstGeom>
          <a:solidFill>
            <a:schemeClr val="accent2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cxnSp>
        <p:nvCxnSpPr>
          <p:cNvPr id="65548" name="AutoShape 12"/>
          <p:cNvCxnSpPr>
            <a:cxnSpLocks noChangeShapeType="1"/>
            <a:stCxn id="65542" idx="6"/>
            <a:endCxn id="65544" idx="3"/>
          </p:cNvCxnSpPr>
          <p:nvPr>
            <p:custDataLst>
              <p:tags r:id="rId11"/>
            </p:custDataLst>
          </p:nvPr>
        </p:nvCxnSpPr>
        <p:spPr bwMode="auto">
          <a:xfrm flipV="1">
            <a:off x="5080001" y="4268788"/>
            <a:ext cx="538163" cy="74612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5549" name="AutoShape 13"/>
          <p:cNvCxnSpPr>
            <a:cxnSpLocks noChangeShapeType="1"/>
            <a:stCxn id="65544" idx="5"/>
            <a:endCxn id="65547" idx="2"/>
          </p:cNvCxnSpPr>
          <p:nvPr>
            <p:custDataLst>
              <p:tags r:id="rId12"/>
            </p:custDataLst>
          </p:nvPr>
        </p:nvCxnSpPr>
        <p:spPr bwMode="auto">
          <a:xfrm>
            <a:off x="5761038" y="4268788"/>
            <a:ext cx="538162" cy="17462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5550" name="AutoShape 14"/>
          <p:cNvCxnSpPr>
            <a:cxnSpLocks noChangeShapeType="1"/>
            <a:stCxn id="65545" idx="7"/>
            <a:endCxn id="65547" idx="5"/>
          </p:cNvCxnSpPr>
          <p:nvPr>
            <p:custDataLst>
              <p:tags r:id="rId13"/>
            </p:custDataLst>
          </p:nvPr>
        </p:nvCxnSpPr>
        <p:spPr bwMode="auto">
          <a:xfrm flipV="1">
            <a:off x="6065838" y="4325939"/>
            <a:ext cx="406400" cy="263525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5551" name="AutoShape 15"/>
          <p:cNvCxnSpPr>
            <a:cxnSpLocks noChangeShapeType="1"/>
            <a:stCxn id="65546" idx="0"/>
            <a:endCxn id="65545" idx="5"/>
          </p:cNvCxnSpPr>
          <p:nvPr>
            <p:custDataLst>
              <p:tags r:id="rId14"/>
            </p:custDataLst>
          </p:nvPr>
        </p:nvCxnSpPr>
        <p:spPr bwMode="auto">
          <a:xfrm flipH="1" flipV="1">
            <a:off x="6065838" y="4668838"/>
            <a:ext cx="436562" cy="131762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5552" name="AutoShape 16"/>
          <p:cNvCxnSpPr>
            <a:cxnSpLocks noChangeShapeType="1"/>
            <a:stCxn id="65547" idx="6"/>
            <a:endCxn id="65554" idx="2"/>
          </p:cNvCxnSpPr>
          <p:nvPr>
            <p:custDataLst>
              <p:tags r:id="rId15"/>
            </p:custDataLst>
          </p:nvPr>
        </p:nvCxnSpPr>
        <p:spPr bwMode="auto">
          <a:xfrm>
            <a:off x="6502400" y="4286250"/>
            <a:ext cx="914400" cy="57150"/>
          </a:xfrm>
          <a:prstGeom prst="straightConnector1">
            <a:avLst/>
          </a:prstGeom>
          <a:noFill/>
          <a:ln w="31750">
            <a:solidFill>
              <a:srgbClr val="339933"/>
            </a:solidFill>
            <a:round/>
            <a:headEnd/>
            <a:tailEnd/>
          </a:ln>
        </p:spPr>
      </p:cxnSp>
      <p:cxnSp>
        <p:nvCxnSpPr>
          <p:cNvPr id="65553" name="AutoShape 17"/>
          <p:cNvCxnSpPr>
            <a:cxnSpLocks noChangeShapeType="1"/>
            <a:stCxn id="65543" idx="7"/>
            <a:endCxn id="65545" idx="3"/>
          </p:cNvCxnSpPr>
          <p:nvPr>
            <p:custDataLst>
              <p:tags r:id="rId16"/>
            </p:custDataLst>
          </p:nvPr>
        </p:nvCxnSpPr>
        <p:spPr bwMode="auto">
          <a:xfrm flipV="1">
            <a:off x="5557839" y="4668839"/>
            <a:ext cx="365125" cy="263525"/>
          </a:xfrm>
          <a:prstGeom prst="straightConnector1">
            <a:avLst/>
          </a:prstGeom>
          <a:noFill/>
          <a:ln w="31750">
            <a:solidFill>
              <a:schemeClr val="tx1"/>
            </a:solidFill>
            <a:round/>
            <a:headEnd/>
            <a:tailEnd/>
          </a:ln>
        </p:spPr>
      </p:cxnSp>
      <p:sp>
        <p:nvSpPr>
          <p:cNvPr id="65554" name="Oval 18"/>
          <p:cNvSpPr>
            <a:spLocks noChangeArrowheads="1"/>
          </p:cNvSpPr>
          <p:nvPr>
            <p:custDataLst>
              <p:tags r:id="rId17"/>
            </p:custDataLst>
          </p:nvPr>
        </p:nvSpPr>
        <p:spPr bwMode="auto">
          <a:xfrm>
            <a:off x="7416800" y="4286250"/>
            <a:ext cx="203200" cy="114300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65555" name="Freeform 19"/>
          <p:cNvSpPr>
            <a:spLocks/>
          </p:cNvSpPr>
          <p:nvPr>
            <p:custDataLst>
              <p:tags r:id="rId18"/>
            </p:custDataLst>
          </p:nvPr>
        </p:nvSpPr>
        <p:spPr bwMode="auto">
          <a:xfrm>
            <a:off x="4559300" y="4048126"/>
            <a:ext cx="2432050" cy="1108075"/>
          </a:xfrm>
          <a:custGeom>
            <a:avLst/>
            <a:gdLst>
              <a:gd name="T0" fmla="*/ 2147483647 w 1149"/>
              <a:gd name="T1" fmla="*/ 2147483647 h 931"/>
              <a:gd name="T2" fmla="*/ 2147483647 w 1149"/>
              <a:gd name="T3" fmla="*/ 2147483647 h 931"/>
              <a:gd name="T4" fmla="*/ 2147483647 w 1149"/>
              <a:gd name="T5" fmla="*/ 2147483647 h 931"/>
              <a:gd name="T6" fmla="*/ 2147483647 w 1149"/>
              <a:gd name="T7" fmla="*/ 2147483647 h 931"/>
              <a:gd name="T8" fmla="*/ 2147483647 w 1149"/>
              <a:gd name="T9" fmla="*/ 2147483647 h 931"/>
              <a:gd name="T10" fmla="*/ 2147483647 w 1149"/>
              <a:gd name="T11" fmla="*/ 2147483647 h 931"/>
              <a:gd name="T12" fmla="*/ 2147483647 w 1149"/>
              <a:gd name="T13" fmla="*/ 2147483647 h 931"/>
              <a:gd name="T14" fmla="*/ 2147483647 w 1149"/>
              <a:gd name="T15" fmla="*/ 2147483647 h 931"/>
              <a:gd name="T16" fmla="*/ 2147483647 w 1149"/>
              <a:gd name="T17" fmla="*/ 2147483647 h 931"/>
              <a:gd name="T18" fmla="*/ 2147483647 w 1149"/>
              <a:gd name="T19" fmla="*/ 2147483647 h 931"/>
              <a:gd name="T20" fmla="*/ 2147483647 w 1149"/>
              <a:gd name="T21" fmla="*/ 2147483647 h 931"/>
              <a:gd name="T22" fmla="*/ 2147483647 w 1149"/>
              <a:gd name="T23" fmla="*/ 2147483647 h 931"/>
              <a:gd name="T24" fmla="*/ 2147483647 w 1149"/>
              <a:gd name="T25" fmla="*/ 2147483647 h 931"/>
              <a:gd name="T26" fmla="*/ 2147483647 w 1149"/>
              <a:gd name="T27" fmla="*/ 2147483647 h 931"/>
              <a:gd name="T28" fmla="*/ 2147483647 w 1149"/>
              <a:gd name="T29" fmla="*/ 2147483647 h 931"/>
              <a:gd name="T30" fmla="*/ 2147483647 w 1149"/>
              <a:gd name="T31" fmla="*/ 2147483647 h 931"/>
              <a:gd name="T32" fmla="*/ 2147483647 w 1149"/>
              <a:gd name="T33" fmla="*/ 2147483647 h 931"/>
              <a:gd name="T34" fmla="*/ 2147483647 w 1149"/>
              <a:gd name="T35" fmla="*/ 2147483647 h 931"/>
              <a:gd name="T36" fmla="*/ 2147483647 w 1149"/>
              <a:gd name="T37" fmla="*/ 2147483647 h 931"/>
              <a:gd name="T38" fmla="*/ 2147483647 w 1149"/>
              <a:gd name="T39" fmla="*/ 2147483647 h 931"/>
              <a:gd name="T40" fmla="*/ 2147483647 w 1149"/>
              <a:gd name="T41" fmla="*/ 2147483647 h 931"/>
              <a:gd name="T42" fmla="*/ 2147483647 w 1149"/>
              <a:gd name="T43" fmla="*/ 2147483647 h 931"/>
              <a:gd name="T44" fmla="*/ 2147483647 w 1149"/>
              <a:gd name="T45" fmla="*/ 2147483647 h 931"/>
              <a:gd name="T46" fmla="*/ 2147483647 w 1149"/>
              <a:gd name="T47" fmla="*/ 2147483647 h 931"/>
              <a:gd name="T48" fmla="*/ 2147483647 w 1149"/>
              <a:gd name="T49" fmla="*/ 2147483647 h 931"/>
              <a:gd name="T50" fmla="*/ 2147483647 w 1149"/>
              <a:gd name="T51" fmla="*/ 2147483647 h 931"/>
              <a:gd name="T52" fmla="*/ 2147483647 w 1149"/>
              <a:gd name="T53" fmla="*/ 2147483647 h 931"/>
              <a:gd name="T54" fmla="*/ 2147483647 w 1149"/>
              <a:gd name="T55" fmla="*/ 2147483647 h 931"/>
              <a:gd name="T56" fmla="*/ 2147483647 w 1149"/>
              <a:gd name="T57" fmla="*/ 2147483647 h 931"/>
              <a:gd name="T58" fmla="*/ 2147483647 w 1149"/>
              <a:gd name="T59" fmla="*/ 2147483647 h 931"/>
              <a:gd name="T60" fmla="*/ 2147483647 w 1149"/>
              <a:gd name="T61" fmla="*/ 2147483647 h 931"/>
              <a:gd name="T62" fmla="*/ 2147483647 w 1149"/>
              <a:gd name="T63" fmla="*/ 2147483647 h 931"/>
              <a:gd name="T64" fmla="*/ 2147483647 w 1149"/>
              <a:gd name="T65" fmla="*/ 2147483647 h 931"/>
              <a:gd name="T66" fmla="*/ 2147483647 w 1149"/>
              <a:gd name="T67" fmla="*/ 2147483647 h 931"/>
              <a:gd name="T68" fmla="*/ 2147483647 w 1149"/>
              <a:gd name="T69" fmla="*/ 2147483647 h 931"/>
              <a:gd name="T70" fmla="*/ 2147483647 w 1149"/>
              <a:gd name="T71" fmla="*/ 2147483647 h 931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w 1149"/>
              <a:gd name="T109" fmla="*/ 0 h 931"/>
              <a:gd name="T110" fmla="*/ 1149 w 1149"/>
              <a:gd name="T111" fmla="*/ 931 h 931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T108" t="T109" r="T110" b="T111"/>
            <a:pathLst>
              <a:path w="1149" h="931">
                <a:moveTo>
                  <a:pt x="433" y="67"/>
                </a:moveTo>
                <a:cubicBezTo>
                  <a:pt x="454" y="0"/>
                  <a:pt x="457" y="26"/>
                  <a:pt x="326" y="45"/>
                </a:cubicBezTo>
                <a:cubicBezTo>
                  <a:pt x="275" y="52"/>
                  <a:pt x="186" y="62"/>
                  <a:pt x="134" y="88"/>
                </a:cubicBezTo>
                <a:cubicBezTo>
                  <a:pt x="93" y="109"/>
                  <a:pt x="66" y="148"/>
                  <a:pt x="27" y="173"/>
                </a:cubicBezTo>
                <a:cubicBezTo>
                  <a:pt x="2" y="250"/>
                  <a:pt x="0" y="222"/>
                  <a:pt x="17" y="301"/>
                </a:cubicBezTo>
                <a:cubicBezTo>
                  <a:pt x="19" y="312"/>
                  <a:pt x="18" y="326"/>
                  <a:pt x="27" y="333"/>
                </a:cubicBezTo>
                <a:cubicBezTo>
                  <a:pt x="45" y="346"/>
                  <a:pt x="70" y="348"/>
                  <a:pt x="91" y="355"/>
                </a:cubicBezTo>
                <a:cubicBezTo>
                  <a:pt x="102" y="359"/>
                  <a:pt x="123" y="365"/>
                  <a:pt x="123" y="365"/>
                </a:cubicBezTo>
                <a:cubicBezTo>
                  <a:pt x="346" y="357"/>
                  <a:pt x="337" y="369"/>
                  <a:pt x="475" y="333"/>
                </a:cubicBezTo>
                <a:cubicBezTo>
                  <a:pt x="525" y="337"/>
                  <a:pt x="578" y="326"/>
                  <a:pt x="625" y="344"/>
                </a:cubicBezTo>
                <a:cubicBezTo>
                  <a:pt x="639" y="349"/>
                  <a:pt x="618" y="373"/>
                  <a:pt x="614" y="387"/>
                </a:cubicBezTo>
                <a:cubicBezTo>
                  <a:pt x="602" y="429"/>
                  <a:pt x="611" y="416"/>
                  <a:pt x="571" y="429"/>
                </a:cubicBezTo>
                <a:cubicBezTo>
                  <a:pt x="508" y="495"/>
                  <a:pt x="398" y="522"/>
                  <a:pt x="347" y="600"/>
                </a:cubicBezTo>
                <a:cubicBezTo>
                  <a:pt x="328" y="629"/>
                  <a:pt x="308" y="664"/>
                  <a:pt x="294" y="696"/>
                </a:cubicBezTo>
                <a:cubicBezTo>
                  <a:pt x="285" y="717"/>
                  <a:pt x="273" y="760"/>
                  <a:pt x="273" y="760"/>
                </a:cubicBezTo>
                <a:cubicBezTo>
                  <a:pt x="282" y="881"/>
                  <a:pt x="251" y="906"/>
                  <a:pt x="347" y="931"/>
                </a:cubicBezTo>
                <a:cubicBezTo>
                  <a:pt x="444" y="906"/>
                  <a:pt x="405" y="918"/>
                  <a:pt x="465" y="899"/>
                </a:cubicBezTo>
                <a:cubicBezTo>
                  <a:pt x="504" y="858"/>
                  <a:pt x="489" y="849"/>
                  <a:pt x="550" y="835"/>
                </a:cubicBezTo>
                <a:cubicBezTo>
                  <a:pt x="583" y="802"/>
                  <a:pt x="608" y="764"/>
                  <a:pt x="646" y="739"/>
                </a:cubicBezTo>
                <a:cubicBezTo>
                  <a:pt x="650" y="728"/>
                  <a:pt x="649" y="715"/>
                  <a:pt x="657" y="707"/>
                </a:cubicBezTo>
                <a:cubicBezTo>
                  <a:pt x="687" y="677"/>
                  <a:pt x="729" y="712"/>
                  <a:pt x="753" y="728"/>
                </a:cubicBezTo>
                <a:cubicBezTo>
                  <a:pt x="818" y="827"/>
                  <a:pt x="905" y="844"/>
                  <a:pt x="1009" y="877"/>
                </a:cubicBezTo>
                <a:cubicBezTo>
                  <a:pt x="1123" y="840"/>
                  <a:pt x="1047" y="884"/>
                  <a:pt x="1083" y="824"/>
                </a:cubicBezTo>
                <a:cubicBezTo>
                  <a:pt x="1088" y="815"/>
                  <a:pt x="1098" y="810"/>
                  <a:pt x="1105" y="803"/>
                </a:cubicBezTo>
                <a:cubicBezTo>
                  <a:pt x="1122" y="728"/>
                  <a:pt x="1134" y="643"/>
                  <a:pt x="1083" y="579"/>
                </a:cubicBezTo>
                <a:cubicBezTo>
                  <a:pt x="1051" y="539"/>
                  <a:pt x="1014" y="531"/>
                  <a:pt x="966" y="515"/>
                </a:cubicBezTo>
                <a:cubicBezTo>
                  <a:pt x="955" y="511"/>
                  <a:pt x="934" y="504"/>
                  <a:pt x="934" y="504"/>
                </a:cubicBezTo>
                <a:cubicBezTo>
                  <a:pt x="899" y="451"/>
                  <a:pt x="915" y="409"/>
                  <a:pt x="966" y="376"/>
                </a:cubicBezTo>
                <a:cubicBezTo>
                  <a:pt x="990" y="340"/>
                  <a:pt x="1000" y="326"/>
                  <a:pt x="1041" y="312"/>
                </a:cubicBezTo>
                <a:cubicBezTo>
                  <a:pt x="1063" y="279"/>
                  <a:pt x="1088" y="265"/>
                  <a:pt x="1115" y="237"/>
                </a:cubicBezTo>
                <a:cubicBezTo>
                  <a:pt x="1132" y="187"/>
                  <a:pt x="1149" y="177"/>
                  <a:pt x="1126" y="131"/>
                </a:cubicBezTo>
                <a:cubicBezTo>
                  <a:pt x="1103" y="84"/>
                  <a:pt x="978" y="73"/>
                  <a:pt x="934" y="67"/>
                </a:cubicBezTo>
                <a:cubicBezTo>
                  <a:pt x="902" y="63"/>
                  <a:pt x="870" y="59"/>
                  <a:pt x="838" y="56"/>
                </a:cubicBezTo>
                <a:cubicBezTo>
                  <a:pt x="788" y="52"/>
                  <a:pt x="739" y="49"/>
                  <a:pt x="689" y="45"/>
                </a:cubicBezTo>
                <a:cubicBezTo>
                  <a:pt x="628" y="35"/>
                  <a:pt x="568" y="23"/>
                  <a:pt x="507" y="13"/>
                </a:cubicBezTo>
                <a:cubicBezTo>
                  <a:pt x="467" y="19"/>
                  <a:pt x="378" y="12"/>
                  <a:pt x="433" y="67"/>
                </a:cubicBezTo>
                <a:close/>
              </a:path>
            </a:pathLst>
          </a:custGeom>
          <a:noFill/>
          <a:ln w="317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5556" name="Text Box 20"/>
          <p:cNvSpPr txBox="1">
            <a:spLocks noChangeArrowheads="1"/>
          </p:cNvSpPr>
          <p:nvPr>
            <p:custDataLst>
              <p:tags r:id="rId19"/>
            </p:custDataLst>
          </p:nvPr>
        </p:nvSpPr>
        <p:spPr bwMode="auto">
          <a:xfrm>
            <a:off x="7416800" y="394335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339933"/>
                </a:solidFill>
              </a:rPr>
              <a:t>v</a:t>
            </a:r>
          </a:p>
        </p:txBody>
      </p:sp>
      <p:sp>
        <p:nvSpPr>
          <p:cNvPr id="65557" name="Text Box 21"/>
          <p:cNvSpPr txBox="1">
            <a:spLocks noChangeArrowheads="1"/>
          </p:cNvSpPr>
          <p:nvPr>
            <p:custDataLst>
              <p:tags r:id="rId20"/>
            </p:custDataLst>
          </p:nvPr>
        </p:nvSpPr>
        <p:spPr bwMode="auto">
          <a:xfrm>
            <a:off x="7700964" y="5575301"/>
            <a:ext cx="1076325" cy="466725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>
                <a:solidFill>
                  <a:srgbClr val="FF0000"/>
                </a:solidFill>
              </a:rPr>
              <a:t>known</a:t>
            </a:r>
          </a:p>
        </p:txBody>
      </p:sp>
      <p:sp>
        <p:nvSpPr>
          <p:cNvPr id="65558" name="Line 22"/>
          <p:cNvSpPr>
            <a:spLocks noChangeShapeType="1"/>
          </p:cNvSpPr>
          <p:nvPr>
            <p:custDataLst>
              <p:tags r:id="rId21"/>
            </p:custDataLst>
          </p:nvPr>
        </p:nvSpPr>
        <p:spPr bwMode="auto">
          <a:xfrm flipH="1" flipV="1">
            <a:off x="6908800" y="5086350"/>
            <a:ext cx="812800" cy="57150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525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/>
              <a:t>Prim’s Algorithm for MST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66563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/>
              <a:t>Pick one node as the root,</a:t>
            </a:r>
          </a:p>
          <a:p>
            <a:pPr eaLnBrk="1" hangingPunct="1"/>
            <a:r>
              <a:rPr lang="en-US"/>
              <a:t>Incrementally add edges that connect a “new” vertex to the tree.</a:t>
            </a:r>
          </a:p>
          <a:p>
            <a:pPr eaLnBrk="1" hangingPunct="1"/>
            <a:r>
              <a:rPr lang="en-US"/>
              <a:t>Pick the edge (u,v) where:</a:t>
            </a:r>
          </a:p>
          <a:p>
            <a:pPr lvl="1" eaLnBrk="1" hangingPunct="1"/>
            <a:r>
              <a:rPr lang="en-US"/>
              <a:t>u is in the tree, v is not AND </a:t>
            </a:r>
          </a:p>
          <a:p>
            <a:pPr lvl="1" eaLnBrk="1" hangingPunct="1"/>
            <a:r>
              <a:rPr lang="en-US"/>
              <a:t>where the edge weight is the smallest of all edges (where u is in the tree and v is not).</a:t>
            </a:r>
          </a:p>
          <a:p>
            <a:pPr eaLnBrk="1" hangingPunct="1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1374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 Placeholder 4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27</a:t>
            </a:fld>
            <a:endParaRPr lang="en-US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 idx="4294967295"/>
            <p:custDataLst>
              <p:tags r:id="rId1"/>
            </p:custDataLst>
          </p:nvPr>
        </p:nvSpPr>
        <p:spPr>
          <a:xfrm>
            <a:off x="1524000" y="274638"/>
            <a:ext cx="8229600" cy="1143000"/>
          </a:xfrm>
        </p:spPr>
        <p:txBody>
          <a:bodyPr/>
          <a:lstStyle/>
          <a:p>
            <a:pPr algn="l" eaLnBrk="1" hangingPunct="1"/>
            <a:r>
              <a:rPr lang="en-US"/>
              <a:t>MST</a:t>
            </a:r>
          </a:p>
        </p:txBody>
      </p:sp>
      <p:sp>
        <p:nvSpPr>
          <p:cNvPr id="67587" name="Oval 3"/>
          <p:cNvSpPr>
            <a:spLocks noChangeAspect="1" noChangeArrowheads="1"/>
          </p:cNvSpPr>
          <p:nvPr>
            <p:custDataLst>
              <p:tags r:id="rId2"/>
            </p:custDataLst>
          </p:nvPr>
        </p:nvSpPr>
        <p:spPr bwMode="auto">
          <a:xfrm>
            <a:off x="4110038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4</a:t>
            </a:r>
          </a:p>
        </p:txBody>
      </p:sp>
      <p:sp>
        <p:nvSpPr>
          <p:cNvPr id="67588" name="Oval 4"/>
          <p:cNvSpPr>
            <a:spLocks noChangeAspect="1" noChangeArrowheads="1"/>
          </p:cNvSpPr>
          <p:nvPr>
            <p:custDataLst>
              <p:tags r:id="rId3"/>
            </p:custDataLst>
          </p:nvPr>
        </p:nvSpPr>
        <p:spPr bwMode="auto">
          <a:xfrm>
            <a:off x="4953000" y="4379914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7</a:t>
            </a:r>
          </a:p>
        </p:txBody>
      </p:sp>
      <p:sp>
        <p:nvSpPr>
          <p:cNvPr id="67589" name="Oval 5"/>
          <p:cNvSpPr>
            <a:spLocks noChangeAspect="1" noChangeArrowheads="1"/>
          </p:cNvSpPr>
          <p:nvPr>
            <p:custDataLst>
              <p:tags r:id="rId4"/>
            </p:custDataLst>
          </p:nvPr>
        </p:nvSpPr>
        <p:spPr bwMode="auto">
          <a:xfrm>
            <a:off x="5427663" y="1570039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2</a:t>
            </a:r>
          </a:p>
        </p:txBody>
      </p:sp>
      <p:sp>
        <p:nvSpPr>
          <p:cNvPr id="67590" name="Oval 6"/>
          <p:cNvSpPr>
            <a:spLocks noChangeAspect="1" noChangeArrowheads="1"/>
          </p:cNvSpPr>
          <p:nvPr>
            <p:custDataLst>
              <p:tags r:id="rId5"/>
            </p:custDataLst>
          </p:nvPr>
        </p:nvSpPr>
        <p:spPr bwMode="auto">
          <a:xfrm>
            <a:off x="1828800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3</a:t>
            </a:r>
          </a:p>
        </p:txBody>
      </p:sp>
      <p:sp>
        <p:nvSpPr>
          <p:cNvPr id="67591" name="Oval 7"/>
          <p:cNvSpPr>
            <a:spLocks noChangeAspect="1" noChangeArrowheads="1"/>
          </p:cNvSpPr>
          <p:nvPr>
            <p:custDataLst>
              <p:tags r:id="rId6"/>
            </p:custDataLst>
          </p:nvPr>
        </p:nvSpPr>
        <p:spPr bwMode="auto">
          <a:xfrm>
            <a:off x="6042025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5</a:t>
            </a:r>
          </a:p>
        </p:txBody>
      </p:sp>
      <p:cxnSp>
        <p:nvCxnSpPr>
          <p:cNvPr id="67592" name="AutoShape 8"/>
          <p:cNvCxnSpPr>
            <a:cxnSpLocks noChangeShapeType="1"/>
            <a:stCxn id="67603" idx="5"/>
            <a:endCxn id="67587" idx="1"/>
          </p:cNvCxnSpPr>
          <p:nvPr>
            <p:custDataLst>
              <p:tags r:id="rId7"/>
            </p:custDataLst>
          </p:nvPr>
        </p:nvCxnSpPr>
        <p:spPr bwMode="auto">
          <a:xfrm>
            <a:off x="2452689" y="2098675"/>
            <a:ext cx="1735137" cy="7112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3" name="AutoShape 9"/>
          <p:cNvCxnSpPr>
            <a:cxnSpLocks noChangeShapeType="1"/>
            <a:stCxn id="67587" idx="5"/>
            <a:endCxn id="67588" idx="2"/>
          </p:cNvCxnSpPr>
          <p:nvPr>
            <p:custDataLst>
              <p:tags r:id="rId8"/>
            </p:custDataLst>
          </p:nvPr>
        </p:nvCxnSpPr>
        <p:spPr bwMode="auto">
          <a:xfrm>
            <a:off x="4559300" y="3198814"/>
            <a:ext cx="374650" cy="143033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4" name="AutoShape 10"/>
          <p:cNvCxnSpPr>
            <a:cxnSpLocks noChangeShapeType="1"/>
            <a:stCxn id="67587" idx="6"/>
            <a:endCxn id="67591" idx="2"/>
          </p:cNvCxnSpPr>
          <p:nvPr>
            <p:custDataLst>
              <p:tags r:id="rId9"/>
            </p:custDataLst>
          </p:nvPr>
        </p:nvCxnSpPr>
        <p:spPr bwMode="auto">
          <a:xfrm>
            <a:off x="4656139" y="3005138"/>
            <a:ext cx="1366837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5" name="AutoShape 11"/>
          <p:cNvCxnSpPr>
            <a:cxnSpLocks noChangeShapeType="1"/>
            <a:stCxn id="67598" idx="6"/>
            <a:endCxn id="67588" idx="2"/>
          </p:cNvCxnSpPr>
          <p:nvPr>
            <p:custDataLst>
              <p:tags r:id="rId10"/>
            </p:custDataLst>
          </p:nvPr>
        </p:nvCxnSpPr>
        <p:spPr bwMode="auto">
          <a:xfrm>
            <a:off x="3690938" y="4629150"/>
            <a:ext cx="1243012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6" name="AutoShape 12"/>
          <p:cNvCxnSpPr>
            <a:cxnSpLocks noChangeShapeType="1"/>
            <a:stCxn id="67603" idx="4"/>
            <a:endCxn id="67590" idx="0"/>
          </p:cNvCxnSpPr>
          <p:nvPr>
            <p:custDataLst>
              <p:tags r:id="rId11"/>
            </p:custDataLst>
          </p:nvPr>
        </p:nvCxnSpPr>
        <p:spPr bwMode="auto">
          <a:xfrm flipH="1">
            <a:off x="2092326" y="2171700"/>
            <a:ext cx="174625" cy="5651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7" name="AutoShape 13"/>
          <p:cNvCxnSpPr>
            <a:cxnSpLocks noChangeShapeType="1"/>
            <a:stCxn id="67590" idx="5"/>
            <a:endCxn id="67598" idx="1"/>
          </p:cNvCxnSpPr>
          <p:nvPr>
            <p:custDataLst>
              <p:tags r:id="rId12"/>
            </p:custDataLst>
          </p:nvPr>
        </p:nvCxnSpPr>
        <p:spPr bwMode="auto">
          <a:xfrm>
            <a:off x="2278063" y="3198814"/>
            <a:ext cx="944562" cy="12350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598" name="Oval 14"/>
          <p:cNvSpPr>
            <a:spLocks noChangeAspect="1" noChangeArrowheads="1"/>
          </p:cNvSpPr>
          <p:nvPr>
            <p:custDataLst>
              <p:tags r:id="rId13"/>
            </p:custDataLst>
          </p:nvPr>
        </p:nvSpPr>
        <p:spPr bwMode="auto">
          <a:xfrm>
            <a:off x="3144838" y="4379914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6</a:t>
            </a:r>
          </a:p>
        </p:txBody>
      </p:sp>
      <p:cxnSp>
        <p:nvCxnSpPr>
          <p:cNvPr id="67599" name="AutoShape 15"/>
          <p:cNvCxnSpPr>
            <a:cxnSpLocks noChangeShapeType="1"/>
            <a:stCxn id="67587" idx="3"/>
            <a:endCxn id="67598" idx="0"/>
          </p:cNvCxnSpPr>
          <p:nvPr>
            <p:custDataLst>
              <p:tags r:id="rId14"/>
            </p:custDataLst>
          </p:nvPr>
        </p:nvCxnSpPr>
        <p:spPr bwMode="auto">
          <a:xfrm flipH="1">
            <a:off x="3408363" y="3198813"/>
            <a:ext cx="779462" cy="11620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0" name="AutoShape 16"/>
          <p:cNvCxnSpPr>
            <a:cxnSpLocks noChangeShapeType="1"/>
            <a:stCxn id="67591" idx="0"/>
            <a:endCxn id="67589" idx="5"/>
          </p:cNvCxnSpPr>
          <p:nvPr>
            <p:custDataLst>
              <p:tags r:id="rId15"/>
            </p:custDataLst>
          </p:nvPr>
        </p:nvCxnSpPr>
        <p:spPr bwMode="auto">
          <a:xfrm flipH="1" flipV="1">
            <a:off x="5876926" y="2012950"/>
            <a:ext cx="428625" cy="7239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1" name="AutoShape 17"/>
          <p:cNvCxnSpPr>
            <a:cxnSpLocks noChangeShapeType="1"/>
            <a:stCxn id="67590" idx="6"/>
            <a:endCxn id="67587" idx="2"/>
          </p:cNvCxnSpPr>
          <p:nvPr>
            <p:custDataLst>
              <p:tags r:id="rId16"/>
            </p:custDataLst>
          </p:nvPr>
        </p:nvCxnSpPr>
        <p:spPr bwMode="auto">
          <a:xfrm>
            <a:off x="2374900" y="3005138"/>
            <a:ext cx="1716088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2" name="AutoShape 18"/>
          <p:cNvCxnSpPr>
            <a:cxnSpLocks noChangeShapeType="1"/>
            <a:stCxn id="67589" idx="2"/>
            <a:endCxn id="67603" idx="6"/>
          </p:cNvCxnSpPr>
          <p:nvPr>
            <p:custDataLst>
              <p:tags r:id="rId17"/>
            </p:custDataLst>
          </p:nvPr>
        </p:nvCxnSpPr>
        <p:spPr bwMode="auto">
          <a:xfrm flipH="1">
            <a:off x="2549525" y="1819276"/>
            <a:ext cx="2859088" cy="8731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603" name="Oval 19"/>
          <p:cNvSpPr>
            <a:spLocks noChangeAspect="1" noChangeArrowheads="1"/>
          </p:cNvSpPr>
          <p:nvPr>
            <p:custDataLst>
              <p:tags r:id="rId18"/>
            </p:custDataLst>
          </p:nvPr>
        </p:nvSpPr>
        <p:spPr bwMode="auto">
          <a:xfrm>
            <a:off x="2003425" y="1658938"/>
            <a:ext cx="527050" cy="493712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1</a:t>
            </a:r>
          </a:p>
        </p:txBody>
      </p:sp>
      <p:cxnSp>
        <p:nvCxnSpPr>
          <p:cNvPr id="67604" name="AutoShape 20"/>
          <p:cNvCxnSpPr>
            <a:cxnSpLocks noChangeShapeType="1"/>
            <a:stCxn id="67587" idx="7"/>
            <a:endCxn id="67589" idx="3"/>
          </p:cNvCxnSpPr>
          <p:nvPr>
            <p:custDataLst>
              <p:tags r:id="rId19"/>
            </p:custDataLst>
          </p:nvPr>
        </p:nvCxnSpPr>
        <p:spPr bwMode="auto">
          <a:xfrm flipV="1">
            <a:off x="4559300" y="2012951"/>
            <a:ext cx="946150" cy="7969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5" name="AutoShape 21"/>
          <p:cNvCxnSpPr>
            <a:cxnSpLocks noChangeShapeType="1"/>
            <a:stCxn id="67588" idx="0"/>
            <a:endCxn id="67591" idx="4"/>
          </p:cNvCxnSpPr>
          <p:nvPr>
            <p:custDataLst>
              <p:tags r:id="rId20"/>
            </p:custDataLst>
          </p:nvPr>
        </p:nvCxnSpPr>
        <p:spPr bwMode="auto">
          <a:xfrm flipV="1">
            <a:off x="5216526" y="3271839"/>
            <a:ext cx="1089025" cy="10890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606" name="Text Box 23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2882900" y="26304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2</a:t>
            </a:r>
          </a:p>
        </p:txBody>
      </p:sp>
      <p:sp>
        <p:nvSpPr>
          <p:cNvPr id="67607" name="Text Box 24"/>
          <p:cNvSpPr txBox="1"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3935413" y="14890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2</a:t>
            </a:r>
          </a:p>
        </p:txBody>
      </p:sp>
      <p:sp>
        <p:nvSpPr>
          <p:cNvPr id="67608" name="Text Box 25"/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2266950" y="342106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5</a:t>
            </a:r>
          </a:p>
        </p:txBody>
      </p:sp>
      <p:sp>
        <p:nvSpPr>
          <p:cNvPr id="67609" name="Text Box 26"/>
          <p:cNvSpPr txBox="1"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1828800" y="219075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4</a:t>
            </a:r>
          </a:p>
        </p:txBody>
      </p:sp>
      <p:sp>
        <p:nvSpPr>
          <p:cNvPr id="67610" name="Text Box 27"/>
          <p:cNvSpPr txBox="1"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5164138" y="26304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7</a:t>
            </a:r>
          </a:p>
        </p:txBody>
      </p:sp>
      <p:sp>
        <p:nvSpPr>
          <p:cNvPr id="67611" name="Text Box 28"/>
          <p:cNvSpPr txBox="1"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3321050" y="21478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</a:t>
            </a:r>
          </a:p>
        </p:txBody>
      </p:sp>
      <p:sp>
        <p:nvSpPr>
          <p:cNvPr id="67612" name="Text Box 29"/>
          <p:cNvSpPr txBox="1"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6129338" y="2147888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10</a:t>
            </a:r>
          </a:p>
        </p:txBody>
      </p:sp>
      <p:sp>
        <p:nvSpPr>
          <p:cNvPr id="67613" name="Text Box 30"/>
          <p:cNvSpPr txBox="1"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4648200" y="34290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4</a:t>
            </a:r>
          </a:p>
        </p:txBody>
      </p:sp>
      <p:sp>
        <p:nvSpPr>
          <p:cNvPr id="67614" name="Text Box 31"/>
          <p:cNvSpPr txBox="1"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5759450" y="36576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6</a:t>
            </a:r>
          </a:p>
        </p:txBody>
      </p:sp>
      <p:sp>
        <p:nvSpPr>
          <p:cNvPr id="67615" name="Text Box 32"/>
          <p:cNvSpPr txBox="1"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4637088" y="210343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3</a:t>
            </a:r>
          </a:p>
        </p:txBody>
      </p:sp>
      <p:sp>
        <p:nvSpPr>
          <p:cNvPr id="67616" name="Text Box 33"/>
          <p:cNvSpPr txBox="1"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3408363" y="337661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8</a:t>
            </a:r>
          </a:p>
        </p:txBody>
      </p:sp>
      <p:sp>
        <p:nvSpPr>
          <p:cNvPr id="67617" name="Text Box 34"/>
          <p:cNvSpPr txBox="1"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4462463" y="42545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016301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 Placeholder 4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28</a:t>
            </a:fld>
            <a:endParaRPr lang="en-US"/>
          </a:p>
        </p:txBody>
      </p:sp>
      <p:sp>
        <p:nvSpPr>
          <p:cNvPr id="67586" name="Rectangle 2"/>
          <p:cNvSpPr>
            <a:spLocks noGrp="1" noChangeArrowheads="1"/>
          </p:cNvSpPr>
          <p:nvPr>
            <p:ph type="title" idx="4294967295"/>
            <p:custDataLst>
              <p:tags r:id="rId1"/>
            </p:custDataLst>
          </p:nvPr>
        </p:nvSpPr>
        <p:spPr>
          <a:xfrm>
            <a:off x="1524000" y="274638"/>
            <a:ext cx="8229600" cy="1143000"/>
          </a:xfrm>
        </p:spPr>
        <p:txBody>
          <a:bodyPr/>
          <a:lstStyle/>
          <a:p>
            <a:pPr algn="l" eaLnBrk="1" hangingPunct="1"/>
            <a:r>
              <a:rPr lang="en-US"/>
              <a:t>MST</a:t>
            </a:r>
          </a:p>
        </p:txBody>
      </p:sp>
      <p:sp>
        <p:nvSpPr>
          <p:cNvPr id="67587" name="Oval 3"/>
          <p:cNvSpPr>
            <a:spLocks noChangeAspect="1" noChangeArrowheads="1"/>
          </p:cNvSpPr>
          <p:nvPr>
            <p:custDataLst>
              <p:tags r:id="rId2"/>
            </p:custDataLst>
          </p:nvPr>
        </p:nvSpPr>
        <p:spPr bwMode="auto">
          <a:xfrm>
            <a:off x="4110038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4</a:t>
            </a:r>
          </a:p>
        </p:txBody>
      </p:sp>
      <p:sp>
        <p:nvSpPr>
          <p:cNvPr id="67588" name="Oval 4"/>
          <p:cNvSpPr>
            <a:spLocks noChangeAspect="1" noChangeArrowheads="1"/>
          </p:cNvSpPr>
          <p:nvPr>
            <p:custDataLst>
              <p:tags r:id="rId3"/>
            </p:custDataLst>
          </p:nvPr>
        </p:nvSpPr>
        <p:spPr bwMode="auto">
          <a:xfrm>
            <a:off x="4953000" y="4379914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7</a:t>
            </a:r>
          </a:p>
        </p:txBody>
      </p:sp>
      <p:sp>
        <p:nvSpPr>
          <p:cNvPr id="67589" name="Oval 5"/>
          <p:cNvSpPr>
            <a:spLocks noChangeAspect="1" noChangeArrowheads="1"/>
          </p:cNvSpPr>
          <p:nvPr>
            <p:custDataLst>
              <p:tags r:id="rId4"/>
            </p:custDataLst>
          </p:nvPr>
        </p:nvSpPr>
        <p:spPr bwMode="auto">
          <a:xfrm>
            <a:off x="5427663" y="1570039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2</a:t>
            </a:r>
          </a:p>
        </p:txBody>
      </p:sp>
      <p:sp>
        <p:nvSpPr>
          <p:cNvPr id="67590" name="Oval 6"/>
          <p:cNvSpPr>
            <a:spLocks noChangeAspect="1" noChangeArrowheads="1"/>
          </p:cNvSpPr>
          <p:nvPr>
            <p:custDataLst>
              <p:tags r:id="rId5"/>
            </p:custDataLst>
          </p:nvPr>
        </p:nvSpPr>
        <p:spPr bwMode="auto">
          <a:xfrm>
            <a:off x="1828800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3</a:t>
            </a:r>
          </a:p>
        </p:txBody>
      </p:sp>
      <p:sp>
        <p:nvSpPr>
          <p:cNvPr id="67591" name="Oval 7"/>
          <p:cNvSpPr>
            <a:spLocks noChangeAspect="1" noChangeArrowheads="1"/>
          </p:cNvSpPr>
          <p:nvPr>
            <p:custDataLst>
              <p:tags r:id="rId6"/>
            </p:custDataLst>
          </p:nvPr>
        </p:nvSpPr>
        <p:spPr bwMode="auto">
          <a:xfrm>
            <a:off x="6042025" y="27559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5</a:t>
            </a:r>
          </a:p>
        </p:txBody>
      </p:sp>
      <p:cxnSp>
        <p:nvCxnSpPr>
          <p:cNvPr id="67592" name="AutoShape 8"/>
          <p:cNvCxnSpPr>
            <a:cxnSpLocks noChangeShapeType="1"/>
            <a:stCxn id="67603" idx="5"/>
            <a:endCxn id="67587" idx="1"/>
          </p:cNvCxnSpPr>
          <p:nvPr>
            <p:custDataLst>
              <p:tags r:id="rId7"/>
            </p:custDataLst>
          </p:nvPr>
        </p:nvCxnSpPr>
        <p:spPr bwMode="auto">
          <a:xfrm>
            <a:off x="2452689" y="2098675"/>
            <a:ext cx="1735137" cy="7112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3" name="AutoShape 9"/>
          <p:cNvCxnSpPr>
            <a:cxnSpLocks noChangeShapeType="1"/>
            <a:stCxn id="67587" idx="5"/>
            <a:endCxn id="67588" idx="2"/>
          </p:cNvCxnSpPr>
          <p:nvPr>
            <p:custDataLst>
              <p:tags r:id="rId8"/>
            </p:custDataLst>
          </p:nvPr>
        </p:nvCxnSpPr>
        <p:spPr bwMode="auto">
          <a:xfrm>
            <a:off x="4559300" y="3198814"/>
            <a:ext cx="374650" cy="143033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4" name="AutoShape 10"/>
          <p:cNvCxnSpPr>
            <a:cxnSpLocks noChangeShapeType="1"/>
            <a:stCxn id="67587" idx="6"/>
            <a:endCxn id="67591" idx="2"/>
          </p:cNvCxnSpPr>
          <p:nvPr>
            <p:custDataLst>
              <p:tags r:id="rId9"/>
            </p:custDataLst>
          </p:nvPr>
        </p:nvCxnSpPr>
        <p:spPr bwMode="auto">
          <a:xfrm>
            <a:off x="4656139" y="3005138"/>
            <a:ext cx="1366837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5" name="AutoShape 11"/>
          <p:cNvCxnSpPr>
            <a:cxnSpLocks noChangeShapeType="1"/>
            <a:stCxn id="67598" idx="6"/>
            <a:endCxn id="67588" idx="2"/>
          </p:cNvCxnSpPr>
          <p:nvPr>
            <p:custDataLst>
              <p:tags r:id="rId10"/>
            </p:custDataLst>
          </p:nvPr>
        </p:nvCxnSpPr>
        <p:spPr bwMode="auto">
          <a:xfrm>
            <a:off x="3690938" y="4629150"/>
            <a:ext cx="1243012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6" name="AutoShape 12"/>
          <p:cNvCxnSpPr>
            <a:cxnSpLocks noChangeShapeType="1"/>
            <a:stCxn id="67603" idx="4"/>
            <a:endCxn id="67590" idx="0"/>
          </p:cNvCxnSpPr>
          <p:nvPr>
            <p:custDataLst>
              <p:tags r:id="rId11"/>
            </p:custDataLst>
          </p:nvPr>
        </p:nvCxnSpPr>
        <p:spPr bwMode="auto">
          <a:xfrm flipH="1">
            <a:off x="2092326" y="2171700"/>
            <a:ext cx="174625" cy="5651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597" name="AutoShape 13"/>
          <p:cNvCxnSpPr>
            <a:cxnSpLocks noChangeShapeType="1"/>
            <a:stCxn id="67590" idx="5"/>
            <a:endCxn id="67598" idx="1"/>
          </p:cNvCxnSpPr>
          <p:nvPr>
            <p:custDataLst>
              <p:tags r:id="rId12"/>
            </p:custDataLst>
          </p:nvPr>
        </p:nvCxnSpPr>
        <p:spPr bwMode="auto">
          <a:xfrm>
            <a:off x="2278063" y="3198814"/>
            <a:ext cx="944562" cy="12350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598" name="Oval 14"/>
          <p:cNvSpPr>
            <a:spLocks noChangeAspect="1" noChangeArrowheads="1"/>
          </p:cNvSpPr>
          <p:nvPr>
            <p:custDataLst>
              <p:tags r:id="rId13"/>
            </p:custDataLst>
          </p:nvPr>
        </p:nvSpPr>
        <p:spPr bwMode="auto">
          <a:xfrm>
            <a:off x="3144838" y="4379914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6</a:t>
            </a:r>
          </a:p>
        </p:txBody>
      </p:sp>
      <p:cxnSp>
        <p:nvCxnSpPr>
          <p:cNvPr id="67599" name="AutoShape 15"/>
          <p:cNvCxnSpPr>
            <a:cxnSpLocks noChangeShapeType="1"/>
            <a:stCxn id="67587" idx="3"/>
            <a:endCxn id="67598" idx="0"/>
          </p:cNvCxnSpPr>
          <p:nvPr>
            <p:custDataLst>
              <p:tags r:id="rId14"/>
            </p:custDataLst>
          </p:nvPr>
        </p:nvCxnSpPr>
        <p:spPr bwMode="auto">
          <a:xfrm flipH="1">
            <a:off x="3408363" y="3198813"/>
            <a:ext cx="779462" cy="116205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0" name="AutoShape 16"/>
          <p:cNvCxnSpPr>
            <a:cxnSpLocks noChangeShapeType="1"/>
            <a:stCxn id="67591" idx="0"/>
            <a:endCxn id="67589" idx="5"/>
          </p:cNvCxnSpPr>
          <p:nvPr>
            <p:custDataLst>
              <p:tags r:id="rId15"/>
            </p:custDataLst>
          </p:nvPr>
        </p:nvCxnSpPr>
        <p:spPr bwMode="auto">
          <a:xfrm flipH="1" flipV="1">
            <a:off x="5876926" y="2012950"/>
            <a:ext cx="428625" cy="7239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1" name="AutoShape 17"/>
          <p:cNvCxnSpPr>
            <a:cxnSpLocks noChangeShapeType="1"/>
            <a:stCxn id="67590" idx="6"/>
            <a:endCxn id="67587" idx="2"/>
          </p:cNvCxnSpPr>
          <p:nvPr>
            <p:custDataLst>
              <p:tags r:id="rId16"/>
            </p:custDataLst>
          </p:nvPr>
        </p:nvCxnSpPr>
        <p:spPr bwMode="auto">
          <a:xfrm>
            <a:off x="2374900" y="3005138"/>
            <a:ext cx="1716088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2" name="AutoShape 18"/>
          <p:cNvCxnSpPr>
            <a:cxnSpLocks noChangeShapeType="1"/>
            <a:stCxn id="67589" idx="2"/>
            <a:endCxn id="67603" idx="6"/>
          </p:cNvCxnSpPr>
          <p:nvPr>
            <p:custDataLst>
              <p:tags r:id="rId17"/>
            </p:custDataLst>
          </p:nvPr>
        </p:nvCxnSpPr>
        <p:spPr bwMode="auto">
          <a:xfrm flipH="1">
            <a:off x="2549525" y="1819276"/>
            <a:ext cx="2859088" cy="87313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603" name="Oval 19"/>
          <p:cNvSpPr>
            <a:spLocks noChangeAspect="1" noChangeArrowheads="1"/>
          </p:cNvSpPr>
          <p:nvPr>
            <p:custDataLst>
              <p:tags r:id="rId18"/>
            </p:custDataLst>
          </p:nvPr>
        </p:nvSpPr>
        <p:spPr bwMode="auto">
          <a:xfrm>
            <a:off x="2003425" y="1658938"/>
            <a:ext cx="527050" cy="493712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1</a:t>
            </a:r>
          </a:p>
        </p:txBody>
      </p:sp>
      <p:cxnSp>
        <p:nvCxnSpPr>
          <p:cNvPr id="67604" name="AutoShape 20"/>
          <p:cNvCxnSpPr>
            <a:cxnSpLocks noChangeShapeType="1"/>
            <a:stCxn id="67587" idx="7"/>
            <a:endCxn id="67589" idx="3"/>
          </p:cNvCxnSpPr>
          <p:nvPr>
            <p:custDataLst>
              <p:tags r:id="rId19"/>
            </p:custDataLst>
          </p:nvPr>
        </p:nvCxnSpPr>
        <p:spPr bwMode="auto">
          <a:xfrm flipV="1">
            <a:off x="4559300" y="2012951"/>
            <a:ext cx="946150" cy="7969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67605" name="AutoShape 21"/>
          <p:cNvCxnSpPr>
            <a:cxnSpLocks noChangeShapeType="1"/>
            <a:stCxn id="67588" idx="0"/>
            <a:endCxn id="67591" idx="4"/>
          </p:cNvCxnSpPr>
          <p:nvPr>
            <p:custDataLst>
              <p:tags r:id="rId20"/>
            </p:custDataLst>
          </p:nvPr>
        </p:nvCxnSpPr>
        <p:spPr bwMode="auto">
          <a:xfrm flipV="1">
            <a:off x="5216526" y="3271839"/>
            <a:ext cx="1089025" cy="10890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67606" name="Text Box 23"/>
          <p:cNvSpPr txBox="1">
            <a:spLocks noChangeArrowheads="1"/>
          </p:cNvSpPr>
          <p:nvPr>
            <p:custDataLst>
              <p:tags r:id="rId21"/>
            </p:custDataLst>
          </p:nvPr>
        </p:nvSpPr>
        <p:spPr bwMode="auto">
          <a:xfrm>
            <a:off x="2882900" y="26304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2</a:t>
            </a:r>
          </a:p>
        </p:txBody>
      </p:sp>
      <p:sp>
        <p:nvSpPr>
          <p:cNvPr id="67607" name="Text Box 24"/>
          <p:cNvSpPr txBox="1">
            <a:spLocks noChangeArrowheads="1"/>
          </p:cNvSpPr>
          <p:nvPr>
            <p:custDataLst>
              <p:tags r:id="rId22"/>
            </p:custDataLst>
          </p:nvPr>
        </p:nvSpPr>
        <p:spPr bwMode="auto">
          <a:xfrm>
            <a:off x="3935413" y="1489075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2</a:t>
            </a:r>
          </a:p>
        </p:txBody>
      </p:sp>
      <p:sp>
        <p:nvSpPr>
          <p:cNvPr id="67608" name="Text Box 25"/>
          <p:cNvSpPr txBox="1">
            <a:spLocks noChangeArrowheads="1"/>
          </p:cNvSpPr>
          <p:nvPr>
            <p:custDataLst>
              <p:tags r:id="rId23"/>
            </p:custDataLst>
          </p:nvPr>
        </p:nvSpPr>
        <p:spPr bwMode="auto">
          <a:xfrm>
            <a:off x="2266950" y="342106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5</a:t>
            </a:r>
          </a:p>
        </p:txBody>
      </p:sp>
      <p:sp>
        <p:nvSpPr>
          <p:cNvPr id="67609" name="Text Box 26"/>
          <p:cNvSpPr txBox="1">
            <a:spLocks noChangeArrowheads="1"/>
          </p:cNvSpPr>
          <p:nvPr>
            <p:custDataLst>
              <p:tags r:id="rId24"/>
            </p:custDataLst>
          </p:nvPr>
        </p:nvSpPr>
        <p:spPr bwMode="auto">
          <a:xfrm>
            <a:off x="1828800" y="219075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4</a:t>
            </a:r>
          </a:p>
        </p:txBody>
      </p:sp>
      <p:sp>
        <p:nvSpPr>
          <p:cNvPr id="67610" name="Text Box 27"/>
          <p:cNvSpPr txBox="1">
            <a:spLocks noChangeArrowheads="1"/>
          </p:cNvSpPr>
          <p:nvPr>
            <p:custDataLst>
              <p:tags r:id="rId25"/>
            </p:custDataLst>
          </p:nvPr>
        </p:nvSpPr>
        <p:spPr bwMode="auto">
          <a:xfrm>
            <a:off x="5164138" y="26304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7</a:t>
            </a:r>
          </a:p>
        </p:txBody>
      </p:sp>
      <p:sp>
        <p:nvSpPr>
          <p:cNvPr id="67611" name="Text Box 28"/>
          <p:cNvSpPr txBox="1">
            <a:spLocks noChangeArrowheads="1"/>
          </p:cNvSpPr>
          <p:nvPr>
            <p:custDataLst>
              <p:tags r:id="rId26"/>
            </p:custDataLst>
          </p:nvPr>
        </p:nvSpPr>
        <p:spPr bwMode="auto">
          <a:xfrm>
            <a:off x="3321050" y="214788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</a:t>
            </a:r>
          </a:p>
        </p:txBody>
      </p:sp>
      <p:sp>
        <p:nvSpPr>
          <p:cNvPr id="67612" name="Text Box 29"/>
          <p:cNvSpPr txBox="1">
            <a:spLocks noChangeArrowheads="1"/>
          </p:cNvSpPr>
          <p:nvPr>
            <p:custDataLst>
              <p:tags r:id="rId27"/>
            </p:custDataLst>
          </p:nvPr>
        </p:nvSpPr>
        <p:spPr bwMode="auto">
          <a:xfrm>
            <a:off x="6129338" y="2147888"/>
            <a:ext cx="4889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10</a:t>
            </a:r>
          </a:p>
        </p:txBody>
      </p:sp>
      <p:sp>
        <p:nvSpPr>
          <p:cNvPr id="67613" name="Text Box 30"/>
          <p:cNvSpPr txBox="1">
            <a:spLocks noChangeArrowheads="1"/>
          </p:cNvSpPr>
          <p:nvPr>
            <p:custDataLst>
              <p:tags r:id="rId28"/>
            </p:custDataLst>
          </p:nvPr>
        </p:nvSpPr>
        <p:spPr bwMode="auto">
          <a:xfrm>
            <a:off x="4648200" y="34290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4</a:t>
            </a:r>
          </a:p>
        </p:txBody>
      </p:sp>
      <p:sp>
        <p:nvSpPr>
          <p:cNvPr id="67614" name="Text Box 31"/>
          <p:cNvSpPr txBox="1">
            <a:spLocks noChangeArrowheads="1"/>
          </p:cNvSpPr>
          <p:nvPr>
            <p:custDataLst>
              <p:tags r:id="rId29"/>
            </p:custDataLst>
          </p:nvPr>
        </p:nvSpPr>
        <p:spPr bwMode="auto">
          <a:xfrm>
            <a:off x="5759450" y="36576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6</a:t>
            </a:r>
          </a:p>
        </p:txBody>
      </p:sp>
      <p:sp>
        <p:nvSpPr>
          <p:cNvPr id="67615" name="Text Box 32"/>
          <p:cNvSpPr txBox="1">
            <a:spLocks noChangeArrowheads="1"/>
          </p:cNvSpPr>
          <p:nvPr>
            <p:custDataLst>
              <p:tags r:id="rId30"/>
            </p:custDataLst>
          </p:nvPr>
        </p:nvSpPr>
        <p:spPr bwMode="auto">
          <a:xfrm>
            <a:off x="4637088" y="2103438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3</a:t>
            </a:r>
          </a:p>
        </p:txBody>
      </p:sp>
      <p:sp>
        <p:nvSpPr>
          <p:cNvPr id="67616" name="Text Box 33"/>
          <p:cNvSpPr txBox="1">
            <a:spLocks noChangeArrowheads="1"/>
          </p:cNvSpPr>
          <p:nvPr>
            <p:custDataLst>
              <p:tags r:id="rId31"/>
            </p:custDataLst>
          </p:nvPr>
        </p:nvSpPr>
        <p:spPr bwMode="auto">
          <a:xfrm>
            <a:off x="3408363" y="3376613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8</a:t>
            </a:r>
          </a:p>
        </p:txBody>
      </p:sp>
      <p:sp>
        <p:nvSpPr>
          <p:cNvPr id="67617" name="Text Box 34"/>
          <p:cNvSpPr txBox="1">
            <a:spLocks noChangeArrowheads="1"/>
          </p:cNvSpPr>
          <p:nvPr>
            <p:custDataLst>
              <p:tags r:id="rId32"/>
            </p:custDataLst>
          </p:nvPr>
        </p:nvSpPr>
        <p:spPr bwMode="auto">
          <a:xfrm>
            <a:off x="4462463" y="42545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1"/>
              <a:t>1</a:t>
            </a:r>
          </a:p>
        </p:txBody>
      </p:sp>
      <p:sp>
        <p:nvSpPr>
          <p:cNvPr id="67618" name="Text Box 81"/>
          <p:cNvSpPr txBox="1">
            <a:spLocks noChangeArrowheads="1"/>
          </p:cNvSpPr>
          <p:nvPr/>
        </p:nvSpPr>
        <p:spPr bwMode="auto">
          <a:xfrm>
            <a:off x="7467600" y="304801"/>
            <a:ext cx="2743200" cy="3268587"/>
          </a:xfrm>
          <a:prstGeom prst="rect">
            <a:avLst/>
          </a:prstGeom>
          <a:noFill/>
          <a:ln w="31750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v1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{v1, v4}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{v1, v2}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{v4, v3}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{v4, v7}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{v7, v6}</a:t>
            </a:r>
          </a:p>
          <a:p>
            <a:pPr>
              <a:lnSpc>
                <a:spcPct val="80000"/>
              </a:lnSpc>
              <a:spcBef>
                <a:spcPct val="50000"/>
              </a:spcBef>
            </a:pPr>
            <a:r>
              <a:rPr lang="en-US" dirty="0"/>
              <a:t>{v7, v5}</a:t>
            </a:r>
          </a:p>
        </p:txBody>
      </p:sp>
      <p:sp>
        <p:nvSpPr>
          <p:cNvPr id="105554" name="Oval 19"/>
          <p:cNvSpPr>
            <a:spLocks noChangeAspect="1" noChangeArrowheads="1"/>
          </p:cNvSpPr>
          <p:nvPr>
            <p:custDataLst>
              <p:tags r:id="rId33"/>
            </p:custDataLst>
          </p:nvPr>
        </p:nvSpPr>
        <p:spPr bwMode="auto">
          <a:xfrm>
            <a:off x="7010400" y="3810001"/>
            <a:ext cx="527050" cy="493713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1</a:t>
            </a:r>
          </a:p>
        </p:txBody>
      </p:sp>
      <p:sp>
        <p:nvSpPr>
          <p:cNvPr id="105555" name="Oval 3"/>
          <p:cNvSpPr>
            <a:spLocks noChangeAspect="1" noChangeArrowheads="1"/>
          </p:cNvSpPr>
          <p:nvPr>
            <p:custDataLst>
              <p:tags r:id="rId34"/>
            </p:custDataLst>
          </p:nvPr>
        </p:nvSpPr>
        <p:spPr bwMode="auto">
          <a:xfrm>
            <a:off x="8229600" y="45720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4</a:t>
            </a:r>
          </a:p>
        </p:txBody>
      </p:sp>
      <p:cxnSp>
        <p:nvCxnSpPr>
          <p:cNvPr id="105556" name="AutoShape 8"/>
          <p:cNvCxnSpPr>
            <a:cxnSpLocks noChangeShapeType="1"/>
            <a:stCxn id="105554" idx="6"/>
            <a:endCxn id="105555" idx="1"/>
          </p:cNvCxnSpPr>
          <p:nvPr>
            <p:custDataLst>
              <p:tags r:id="rId35"/>
            </p:custDataLst>
          </p:nvPr>
        </p:nvCxnSpPr>
        <p:spPr bwMode="auto">
          <a:xfrm>
            <a:off x="7556500" y="4057651"/>
            <a:ext cx="750888" cy="56832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105557" name="Oval 5"/>
          <p:cNvSpPr>
            <a:spLocks noChangeAspect="1" noChangeArrowheads="1"/>
          </p:cNvSpPr>
          <p:nvPr>
            <p:custDataLst>
              <p:tags r:id="rId36"/>
            </p:custDataLst>
          </p:nvPr>
        </p:nvSpPr>
        <p:spPr bwMode="auto">
          <a:xfrm>
            <a:off x="9448800" y="3694114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2</a:t>
            </a:r>
          </a:p>
        </p:txBody>
      </p:sp>
      <p:cxnSp>
        <p:nvCxnSpPr>
          <p:cNvPr id="105558" name="AutoShape 18"/>
          <p:cNvCxnSpPr>
            <a:cxnSpLocks noChangeShapeType="1"/>
            <a:stCxn id="105557" idx="2"/>
            <a:endCxn id="105554" idx="6"/>
          </p:cNvCxnSpPr>
          <p:nvPr>
            <p:custDataLst>
              <p:tags r:id="rId37"/>
            </p:custDataLst>
          </p:nvPr>
        </p:nvCxnSpPr>
        <p:spPr bwMode="auto">
          <a:xfrm flipH="1">
            <a:off x="7556500" y="3943350"/>
            <a:ext cx="1873250" cy="11430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105559" name="Oval 6"/>
          <p:cNvSpPr>
            <a:spLocks noChangeAspect="1" noChangeArrowheads="1"/>
          </p:cNvSpPr>
          <p:nvPr>
            <p:custDataLst>
              <p:tags r:id="rId38"/>
            </p:custDataLst>
          </p:nvPr>
        </p:nvSpPr>
        <p:spPr bwMode="auto">
          <a:xfrm>
            <a:off x="6635750" y="45720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3</a:t>
            </a:r>
          </a:p>
        </p:txBody>
      </p:sp>
      <p:cxnSp>
        <p:nvCxnSpPr>
          <p:cNvPr id="105560" name="AutoShape 17"/>
          <p:cNvCxnSpPr>
            <a:cxnSpLocks noChangeShapeType="1"/>
            <a:stCxn id="105559" idx="6"/>
            <a:endCxn id="105555" idx="2"/>
          </p:cNvCxnSpPr>
          <p:nvPr>
            <p:custDataLst>
              <p:tags r:id="rId39"/>
            </p:custDataLst>
          </p:nvPr>
        </p:nvCxnSpPr>
        <p:spPr bwMode="auto">
          <a:xfrm>
            <a:off x="7181850" y="4821238"/>
            <a:ext cx="1028700" cy="0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105561" name="Oval 4"/>
          <p:cNvSpPr>
            <a:spLocks noChangeAspect="1" noChangeArrowheads="1"/>
          </p:cNvSpPr>
          <p:nvPr>
            <p:custDataLst>
              <p:tags r:id="rId40"/>
            </p:custDataLst>
          </p:nvPr>
        </p:nvSpPr>
        <p:spPr bwMode="auto">
          <a:xfrm>
            <a:off x="8991600" y="5599114"/>
            <a:ext cx="527050" cy="496887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7</a:t>
            </a:r>
          </a:p>
        </p:txBody>
      </p:sp>
      <p:cxnSp>
        <p:nvCxnSpPr>
          <p:cNvPr id="105562" name="AutoShape 9"/>
          <p:cNvCxnSpPr>
            <a:cxnSpLocks noChangeShapeType="1"/>
            <a:stCxn id="105555" idx="5"/>
            <a:endCxn id="105561" idx="1"/>
          </p:cNvCxnSpPr>
          <p:nvPr>
            <p:custDataLst>
              <p:tags r:id="rId41"/>
            </p:custDataLst>
          </p:nvPr>
        </p:nvCxnSpPr>
        <p:spPr bwMode="auto">
          <a:xfrm>
            <a:off x="8678864" y="5014914"/>
            <a:ext cx="390525" cy="6381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105564" name="Oval 14"/>
          <p:cNvSpPr>
            <a:spLocks noChangeAspect="1" noChangeArrowheads="1"/>
          </p:cNvSpPr>
          <p:nvPr>
            <p:custDataLst>
              <p:tags r:id="rId42"/>
            </p:custDataLst>
          </p:nvPr>
        </p:nvSpPr>
        <p:spPr bwMode="auto">
          <a:xfrm>
            <a:off x="7473950" y="57912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6</a:t>
            </a:r>
          </a:p>
        </p:txBody>
      </p:sp>
      <p:cxnSp>
        <p:nvCxnSpPr>
          <p:cNvPr id="105565" name="AutoShape 11"/>
          <p:cNvCxnSpPr>
            <a:cxnSpLocks noChangeShapeType="1"/>
            <a:stCxn id="105561" idx="7"/>
            <a:endCxn id="105567" idx="3"/>
          </p:cNvCxnSpPr>
          <p:nvPr>
            <p:custDataLst>
              <p:tags r:id="rId43"/>
            </p:custDataLst>
          </p:nvPr>
        </p:nvCxnSpPr>
        <p:spPr bwMode="auto">
          <a:xfrm flipV="1">
            <a:off x="9440864" y="4938714"/>
            <a:ext cx="390525" cy="714375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cxnSp>
        <p:nvCxnSpPr>
          <p:cNvPr id="105566" name="AutoShape 11"/>
          <p:cNvCxnSpPr>
            <a:cxnSpLocks noChangeShapeType="1"/>
            <a:stCxn id="105564" idx="6"/>
            <a:endCxn id="105561" idx="3"/>
          </p:cNvCxnSpPr>
          <p:nvPr>
            <p:custDataLst>
              <p:tags r:id="rId44"/>
            </p:custDataLst>
          </p:nvPr>
        </p:nvCxnSpPr>
        <p:spPr bwMode="auto">
          <a:xfrm>
            <a:off x="8020050" y="6040439"/>
            <a:ext cx="1049338" cy="1587"/>
          </a:xfrm>
          <a:prstGeom prst="straightConnector1">
            <a:avLst/>
          </a:prstGeom>
          <a:noFill/>
          <a:ln w="25400">
            <a:solidFill>
              <a:schemeClr val="tx1"/>
            </a:solidFill>
            <a:round/>
            <a:headEnd/>
            <a:tailEnd/>
          </a:ln>
        </p:spPr>
      </p:cxnSp>
      <p:sp>
        <p:nvSpPr>
          <p:cNvPr id="105567" name="Oval 7"/>
          <p:cNvSpPr>
            <a:spLocks noChangeAspect="1" noChangeArrowheads="1"/>
          </p:cNvSpPr>
          <p:nvPr>
            <p:custDataLst>
              <p:tags r:id="rId45"/>
            </p:custDataLst>
          </p:nvPr>
        </p:nvSpPr>
        <p:spPr bwMode="auto">
          <a:xfrm>
            <a:off x="9753600" y="4495800"/>
            <a:ext cx="527050" cy="496888"/>
          </a:xfrm>
          <a:prstGeom prst="ellips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</p:spPr>
        <p:txBody>
          <a:bodyPr wrap="none" anchor="ctr"/>
          <a:lstStyle/>
          <a:p>
            <a:pPr algn="ctr" eaLnBrk="0" hangingPunct="0"/>
            <a:r>
              <a:rPr lang="en-US"/>
              <a:t>v</a:t>
            </a:r>
            <a:r>
              <a:rPr lang="en-US" baseline="-2500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320777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618" grpId="0"/>
      <p:bldP spid="105554" grpId="0" animBg="1"/>
      <p:bldP spid="105555" grpId="0" animBg="1"/>
      <p:bldP spid="105557" grpId="0" animBg="1"/>
      <p:bldP spid="105559" grpId="0" animBg="1"/>
      <p:bldP spid="105561" grpId="0" animBg="1"/>
      <p:bldP spid="105564" grpId="0" animBg="1"/>
      <p:bldP spid="10556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Prim’s MST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29</a:t>
            </a:fld>
            <a:endParaRPr lang="en-US"/>
          </a:p>
        </p:txBody>
      </p:sp>
      <p:sp>
        <p:nvSpPr>
          <p:cNvPr id="45060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sz="2800" dirty="0"/>
              <a:t>Greedy strategy:</a:t>
            </a:r>
          </a:p>
          <a:p>
            <a:pPr lvl="1"/>
            <a:r>
              <a:rPr lang="en-US" sz="2400" dirty="0"/>
              <a:t>Choose some start vertex as current-tree</a:t>
            </a:r>
          </a:p>
          <a:p>
            <a:pPr lvl="1"/>
            <a:r>
              <a:rPr lang="en-US" sz="2400" dirty="0"/>
              <a:t>Greedy rule: Add edge from graph to current-tree that</a:t>
            </a:r>
          </a:p>
          <a:p>
            <a:pPr lvl="2"/>
            <a:r>
              <a:rPr lang="en-US" sz="2200" dirty="0"/>
              <a:t>has the lowest weight of edges that…</a:t>
            </a:r>
          </a:p>
          <a:p>
            <a:pPr lvl="2"/>
            <a:r>
              <a:rPr lang="en-US" sz="2200" dirty="0"/>
              <a:t>have one vertex in the tree and one not in the tree.</a:t>
            </a:r>
          </a:p>
          <a:p>
            <a:r>
              <a:rPr lang="en-US" sz="2800" dirty="0"/>
              <a:t>Thus builds-up one tree by adding a new edge to it</a:t>
            </a:r>
          </a:p>
          <a:p>
            <a:pPr algn="l"/>
            <a:r>
              <a:rPr lang="en-US" sz="2800" dirty="0"/>
              <a:t>Can this lead to an infeasible solution?</a:t>
            </a:r>
            <a:br>
              <a:rPr lang="en-US" sz="2800" dirty="0"/>
            </a:br>
            <a:r>
              <a:rPr lang="en-US" sz="2800" dirty="0"/>
              <a:t>(Tell me why not.)</a:t>
            </a:r>
          </a:p>
          <a:p>
            <a:r>
              <a:rPr lang="en-US" sz="2800" dirty="0"/>
              <a:t>Is it optimal? (Yes. Need a proof.)</a:t>
            </a:r>
          </a:p>
        </p:txBody>
      </p:sp>
    </p:spTree>
    <p:extLst>
      <p:ext uri="{BB962C8B-B14F-4D97-AF65-F5344CB8AC3E}">
        <p14:creationId xmlns:p14="http://schemas.microsoft.com/office/powerpoint/2010/main" val="231288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Dijkstra’s Algorithm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03178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Tracking Edges for Prim’s MST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30</a:t>
            </a:fld>
            <a:endParaRPr lang="en-US"/>
          </a:p>
        </p:txBody>
      </p:sp>
      <p:sp>
        <p:nvSpPr>
          <p:cNvPr id="46084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800" dirty="0"/>
              <a:t>Candidate edges:  edge from a tree-node to a non-tree node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Since we’ll choose smallest, keep only one candidate edge for each non-tree node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But, may need to make sure we always have the smallest edge for each non-tree node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Fringe-nodes: non-trees nodes adjacent to the tree</a:t>
            </a:r>
          </a:p>
          <a:p>
            <a:pPr>
              <a:lnSpc>
                <a:spcPct val="90000"/>
              </a:lnSpc>
            </a:pPr>
            <a:r>
              <a:rPr lang="en-US" sz="2800" dirty="0"/>
              <a:t>Need data structure to hold fringe-nodes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Priority queue, ordered by min-edge weight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May need to update priorities!</a:t>
            </a:r>
          </a:p>
          <a:p>
            <a:pPr>
              <a:lnSpc>
                <a:spcPct val="90000"/>
              </a:lnSpc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90381057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7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Prim’s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31</a:t>
            </a:fld>
            <a:endParaRPr lang="en-US"/>
          </a:p>
        </p:txBody>
      </p:sp>
      <p:sp>
        <p:nvSpPr>
          <p:cNvPr id="47137" name="Rectangle 35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noFill/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MST-Prim(G, wt)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 init PQ to be empty;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 err="1">
                <a:latin typeface="Courier New" pitchFamily="49" charset="0"/>
              </a:rPr>
              <a:t>PQ.Insert</a:t>
            </a:r>
            <a:r>
              <a:rPr lang="en-US" sz="2000" b="1" dirty="0">
                <a:latin typeface="Courier New" pitchFamily="49" charset="0"/>
              </a:rPr>
              <a:t>(s, wt=0);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parent[s] = NULL;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while (PQ not empty)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v =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PQ.ExtractMin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for each w</a:t>
            </a: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adj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to v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if (w</a:t>
            </a: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is unseen) {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PQ.Insert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(w, wt(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));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parent[w] = v;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	   }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else if (w is fringe &amp;&amp; wt[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] &lt;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fringeWt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(w)){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PQ.decreaseKey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(w, wt[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]);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parent[w] = v;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}</a:t>
            </a:r>
          </a:p>
        </p:txBody>
      </p:sp>
    </p:spTree>
    <p:extLst>
      <p:ext uri="{BB962C8B-B14F-4D97-AF65-F5344CB8AC3E}">
        <p14:creationId xmlns:p14="http://schemas.microsoft.com/office/powerpoint/2010/main" val="20576333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1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Cost of Prim’s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32</a:t>
            </a:fld>
            <a:endParaRPr lang="en-US"/>
          </a:p>
        </p:txBody>
      </p:sp>
      <p:sp>
        <p:nvSpPr>
          <p:cNvPr id="68612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Looks VERY similar to Dijkstra’s doesn’t it!!</a:t>
            </a:r>
          </a:p>
          <a:p>
            <a:endParaRPr lang="en-US" dirty="0">
              <a:sym typeface="Symbol" pitchFamily="18" charset="2"/>
            </a:endParaRPr>
          </a:p>
          <a:p>
            <a:r>
              <a:rPr lang="en-US" dirty="0">
                <a:sym typeface="Symbol" pitchFamily="18" charset="2"/>
              </a:rPr>
              <a:t>Outer loop extracts from PQ total of V times</a:t>
            </a:r>
          </a:p>
          <a:p>
            <a:pPr lvl="1"/>
            <a:r>
              <a:rPr lang="en-US" dirty="0">
                <a:sym typeface="Symbol" pitchFamily="18" charset="2"/>
              </a:rPr>
              <a:t>O(V*log(V))</a:t>
            </a:r>
          </a:p>
          <a:p>
            <a:pPr lvl="1"/>
            <a:endParaRPr lang="en-US" dirty="0">
              <a:sym typeface="Symbol" pitchFamily="18" charset="2"/>
            </a:endParaRPr>
          </a:p>
          <a:p>
            <a:r>
              <a:rPr lang="en-US" dirty="0">
                <a:sym typeface="Symbol" pitchFamily="18" charset="2"/>
              </a:rPr>
              <a:t>Inner loop runs E times total, but calls </a:t>
            </a:r>
            <a:r>
              <a:rPr lang="en-US" dirty="0" err="1">
                <a:sym typeface="Symbol" pitchFamily="18" charset="2"/>
              </a:rPr>
              <a:t>decreaseKey</a:t>
            </a:r>
            <a:r>
              <a:rPr lang="en-US" dirty="0">
                <a:sym typeface="Symbol" pitchFamily="18" charset="2"/>
              </a:rPr>
              <a:t>()</a:t>
            </a:r>
          </a:p>
          <a:p>
            <a:pPr lvl="1"/>
            <a:r>
              <a:rPr lang="en-US" dirty="0">
                <a:sym typeface="Symbol" pitchFamily="18" charset="2"/>
              </a:rPr>
              <a:t>If </a:t>
            </a:r>
            <a:r>
              <a:rPr lang="en-US" dirty="0" err="1">
                <a:sym typeface="Symbol" pitchFamily="18" charset="2"/>
              </a:rPr>
              <a:t>decreaseKey</a:t>
            </a:r>
            <a:r>
              <a:rPr lang="en-US" dirty="0">
                <a:sym typeface="Symbol" pitchFamily="18" charset="2"/>
              </a:rPr>
              <a:t>() is naïve and linear (V), then</a:t>
            </a:r>
          </a:p>
          <a:p>
            <a:pPr lvl="1"/>
            <a:r>
              <a:rPr lang="en-US" dirty="0">
                <a:sym typeface="Symbol" pitchFamily="18" charset="2"/>
              </a:rPr>
              <a:t>O(E*V)</a:t>
            </a:r>
          </a:p>
          <a:p>
            <a:pPr lvl="1"/>
            <a:endParaRPr lang="en-US" dirty="0">
              <a:sym typeface="Symbol" pitchFamily="18" charset="2"/>
            </a:endParaRPr>
          </a:p>
          <a:p>
            <a:r>
              <a:rPr lang="en-US" dirty="0">
                <a:sym typeface="Symbol" pitchFamily="18" charset="2"/>
              </a:rPr>
              <a:t>Total: O(V*log(V) + E*V)</a:t>
            </a:r>
          </a:p>
        </p:txBody>
      </p:sp>
    </p:spTree>
    <p:extLst>
      <p:ext uri="{BB962C8B-B14F-4D97-AF65-F5344CB8AC3E}">
        <p14:creationId xmlns:p14="http://schemas.microsoft.com/office/powerpoint/2010/main" val="21045630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Indirect Heaps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01883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>
                <a:sym typeface="Symbol" pitchFamily="18" charset="2"/>
              </a:rPr>
              <a:t>Compare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34</a:t>
            </a:fld>
            <a:endParaRPr lang="en-US"/>
          </a:p>
        </p:txBody>
      </p:sp>
      <p:sp>
        <p:nvSpPr>
          <p:cNvPr id="72708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Both Dijkstra and Prim have same structure, and suffer from a naïve, slow implementation of </a:t>
            </a:r>
            <a:r>
              <a:rPr lang="en-US" dirty="0" err="1"/>
              <a:t>decreaseKey</a:t>
            </a:r>
            <a:r>
              <a:rPr lang="en-US" dirty="0"/>
              <a:t>()</a:t>
            </a:r>
          </a:p>
          <a:p>
            <a:endParaRPr lang="en-US" dirty="0">
              <a:sym typeface="Symbol" pitchFamily="18" charset="2"/>
            </a:endParaRPr>
          </a:p>
          <a:p>
            <a:r>
              <a:rPr lang="en-US" dirty="0">
                <a:sym typeface="Symbol" pitchFamily="18" charset="2"/>
              </a:rPr>
              <a:t>Let’s compare the code real fast, and then introduce the </a:t>
            </a:r>
            <a:r>
              <a:rPr lang="en-US" b="1" i="1" dirty="0">
                <a:sym typeface="Symbol" pitchFamily="18" charset="2"/>
              </a:rPr>
              <a:t>Indirect Heap</a:t>
            </a:r>
          </a:p>
        </p:txBody>
      </p:sp>
    </p:spTree>
    <p:extLst>
      <p:ext uri="{BB962C8B-B14F-4D97-AF65-F5344CB8AC3E}">
        <p14:creationId xmlns:p14="http://schemas.microsoft.com/office/powerpoint/2010/main" val="29208953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20" name="Rectangle 3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Dijkstra'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35</a:t>
            </a:fld>
            <a:endParaRPr lang="en-US"/>
          </a:p>
        </p:txBody>
      </p:sp>
      <p:sp>
        <p:nvSpPr>
          <p:cNvPr id="86019" name="Rectangle 2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1981200" y="1219200"/>
            <a:ext cx="8229600" cy="5334000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 err="1">
                <a:latin typeface="Courier New" pitchFamily="49" charset="0"/>
              </a:rPr>
              <a:t>dijkstra</a:t>
            </a:r>
            <a:r>
              <a:rPr lang="en-US" sz="2000" b="1" dirty="0">
                <a:latin typeface="Courier New" pitchFamily="49" charset="0"/>
              </a:rPr>
              <a:t>(G, wt,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</a:rPr>
              <a:t> s</a:t>
            </a:r>
            <a:r>
              <a:rPr lang="en-US" sz="2000" b="1" dirty="0">
                <a:latin typeface="Courier New" pitchFamily="49" charset="0"/>
              </a:rPr>
              <a:t>)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 init PQ to be empty;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 err="1">
                <a:latin typeface="Courier New" pitchFamily="49" charset="0"/>
              </a:rPr>
              <a:t>PQ.Insert</a:t>
            </a:r>
            <a:r>
              <a:rPr lang="en-US" sz="2000" b="1" dirty="0">
                <a:latin typeface="Courier New" pitchFamily="49" charset="0"/>
              </a:rPr>
              <a:t>(s,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</a:rPr>
              <a:t>dist=0</a:t>
            </a:r>
            <a:r>
              <a:rPr lang="en-US" sz="2000" b="1" dirty="0">
                <a:latin typeface="Courier New" pitchFamily="49" charset="0"/>
              </a:rPr>
              <a:t>);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parent[s] = NULL;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dist[s] = 0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while (PQ not empty)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v =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PQ.ExtractMin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();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for each </a:t>
            </a:r>
            <a:r>
              <a:rPr lang="en-US" sz="2000" b="1" i="1" dirty="0">
                <a:latin typeface="Courier New" pitchFamily="49" charset="0"/>
                <a:sym typeface="Symbol" pitchFamily="18" charset="2"/>
              </a:rPr>
              <a:t>w</a:t>
            </a: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adj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to v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if (w</a:t>
            </a: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is unseen) {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dist[w] =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dist[v] + wt(</a:t>
            </a:r>
            <a:r>
              <a:rPr lang="en-US" sz="2000" b="1" dirty="0" err="1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)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PQ.Insert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(w,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dist[w] 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);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parent[w] = v;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	   }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else if (w is fringe &amp;&amp;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dist[v] + wt(</a:t>
            </a:r>
            <a:r>
              <a:rPr lang="en-US" sz="2000" b="1" dirty="0" err="1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) &lt; dist[w]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) {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dist[w] =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dist[v] + wt(</a:t>
            </a:r>
            <a:r>
              <a:rPr lang="en-US" sz="2000" b="1" dirty="0" err="1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)</a:t>
            </a:r>
            <a:endParaRPr lang="en-US" sz="2000" b="1" dirty="0">
              <a:latin typeface="Courier New" pitchFamily="49" charset="0"/>
              <a:sym typeface="Symbol" pitchFamily="18" charset="2"/>
            </a:endParaRP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PQ.decreaseKey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(w,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dist[w]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);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parent[w] = v;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}</a:t>
            </a:r>
          </a:p>
        </p:txBody>
      </p:sp>
    </p:spTree>
    <p:extLst>
      <p:ext uri="{BB962C8B-B14F-4D97-AF65-F5344CB8AC3E}">
        <p14:creationId xmlns:p14="http://schemas.microsoft.com/office/powerpoint/2010/main" val="90517189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7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Prim’s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36</a:t>
            </a:fld>
            <a:endParaRPr lang="en-US"/>
          </a:p>
        </p:txBody>
      </p:sp>
      <p:sp>
        <p:nvSpPr>
          <p:cNvPr id="47137" name="Rectangle 35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noFill/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MST-Prim(G, wt)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 init PQ to be empty;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 err="1">
                <a:latin typeface="Courier New" pitchFamily="49" charset="0"/>
              </a:rPr>
              <a:t>PQ.Insert</a:t>
            </a:r>
            <a:r>
              <a:rPr lang="en-US" sz="2000" b="1" dirty="0">
                <a:latin typeface="Courier New" pitchFamily="49" charset="0"/>
              </a:rPr>
              <a:t>(s, wt=0);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parent[s] = NULL;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while (PQ not empty)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v =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PQ.ExtractMin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for each w</a:t>
            </a: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adj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to v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if (w</a:t>
            </a: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is unseen) {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PQ.Insert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(w, wt(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));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parent[w] = v;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	   }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else if (w is fringe &amp;&amp;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wt[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] &lt;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fringeWt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(w)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){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PQ.decreaseKey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(w, wt[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Courier New" pitchFamily="49" charset="0"/>
                <a:sym typeface="Symbol" pitchFamily="18" charset="2"/>
              </a:rPr>
              <a:t>]);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parent[w] = v;</a:t>
            </a:r>
          </a:p>
          <a:p>
            <a:pPr>
              <a:lnSpc>
                <a:spcPct val="9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}</a:t>
            </a:r>
          </a:p>
        </p:txBody>
      </p:sp>
    </p:spTree>
    <p:extLst>
      <p:ext uri="{BB962C8B-B14F-4D97-AF65-F5344CB8AC3E}">
        <p14:creationId xmlns:p14="http://schemas.microsoft.com/office/powerpoint/2010/main" val="36099436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>
                <a:sym typeface="Symbol" pitchFamily="18" charset="2"/>
              </a:rPr>
              <a:t>Better PQ Implementations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72708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>
                <a:sym typeface="Symbol" pitchFamily="18" charset="2"/>
              </a:rPr>
              <a:t>Goal: Lower cost of </a:t>
            </a:r>
            <a:r>
              <a:rPr lang="en-US" dirty="0" err="1">
                <a:sym typeface="Symbol" pitchFamily="18" charset="2"/>
              </a:rPr>
              <a:t>PQ.decreaseKey</a:t>
            </a:r>
            <a:r>
              <a:rPr lang="en-US" dirty="0">
                <a:sym typeface="Symbol" pitchFamily="18" charset="2"/>
              </a:rPr>
              <a:t>()</a:t>
            </a:r>
          </a:p>
          <a:p>
            <a:endParaRPr lang="en-US" dirty="0">
              <a:sym typeface="Symbol" pitchFamily="18" charset="2"/>
            </a:endParaRPr>
          </a:p>
          <a:p>
            <a:r>
              <a:rPr lang="en-US" dirty="0">
                <a:sym typeface="Symbol" pitchFamily="18" charset="2"/>
              </a:rPr>
              <a:t>Example of naïve approach first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02525432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>
                <a:sym typeface="Symbol" pitchFamily="18" charset="2"/>
              </a:rPr>
              <a:t>Better PQ Implementations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38</a:t>
            </a:fld>
            <a:endParaRPr lang="en-US"/>
          </a:p>
        </p:txBody>
      </p:sp>
      <p:sp>
        <p:nvSpPr>
          <p:cNvPr id="72708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>
                <a:sym typeface="Symbol" pitchFamily="18" charset="2"/>
              </a:rPr>
              <a:t>Goal: Lower cost of </a:t>
            </a:r>
            <a:r>
              <a:rPr lang="en-US" dirty="0" err="1">
                <a:sym typeface="Symbol" pitchFamily="18" charset="2"/>
              </a:rPr>
              <a:t>PQ.decreaseKey</a:t>
            </a:r>
            <a:r>
              <a:rPr lang="en-US" dirty="0">
                <a:sym typeface="Symbol" pitchFamily="18" charset="2"/>
              </a:rPr>
              <a:t>()</a:t>
            </a:r>
          </a:p>
          <a:p>
            <a:endParaRPr lang="en-US" dirty="0">
              <a:sym typeface="Symbol" pitchFamily="18" charset="2"/>
            </a:endParaRPr>
          </a:p>
          <a:p>
            <a:r>
              <a:rPr lang="en-US" dirty="0">
                <a:sym typeface="Symbol" pitchFamily="18" charset="2"/>
              </a:rPr>
              <a:t>Indirect Heap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72455744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1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>
                <a:sym typeface="Symbol" pitchFamily="18" charset="2"/>
              </a:rPr>
              <a:t>Better PQ Implementations (2)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39</a:t>
            </a:fld>
            <a:endParaRPr lang="en-US"/>
          </a:p>
        </p:txBody>
      </p:sp>
      <p:sp>
        <p:nvSpPr>
          <p:cNvPr id="73732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>
                <a:sym typeface="Symbol" pitchFamily="18" charset="2"/>
              </a:rPr>
              <a:t>Cost of Dijkstra’s and Prim’s</a:t>
            </a:r>
          </a:p>
          <a:p>
            <a:pPr lvl="1"/>
            <a:r>
              <a:rPr lang="en-US" dirty="0">
                <a:sym typeface="Symbol" pitchFamily="18" charset="2"/>
              </a:rPr>
              <a:t>O(V*log(V) + E*</a:t>
            </a:r>
            <a:r>
              <a:rPr lang="en-US" b="1" i="1" dirty="0">
                <a:sym typeface="Symbol" pitchFamily="18" charset="2"/>
              </a:rPr>
              <a:t>V</a:t>
            </a:r>
            <a:r>
              <a:rPr lang="en-US" dirty="0">
                <a:sym typeface="Symbol" pitchFamily="18" charset="2"/>
              </a:rPr>
              <a:t>)</a:t>
            </a:r>
          </a:p>
          <a:p>
            <a:endParaRPr lang="en-US" dirty="0">
              <a:sym typeface="Symbol" pitchFamily="18" charset="2"/>
            </a:endParaRPr>
          </a:p>
          <a:p>
            <a:r>
              <a:rPr lang="en-US" dirty="0">
                <a:sym typeface="Symbol" pitchFamily="18" charset="2"/>
              </a:rPr>
              <a:t>Indirect heap makes bolded V become log(V)</a:t>
            </a:r>
          </a:p>
          <a:p>
            <a:endParaRPr lang="en-US" dirty="0">
              <a:sym typeface="Symbol" pitchFamily="18" charset="2"/>
            </a:endParaRPr>
          </a:p>
          <a:p>
            <a:r>
              <a:rPr lang="en-US" dirty="0">
                <a:sym typeface="Symbol" pitchFamily="18" charset="2"/>
              </a:rPr>
              <a:t>New Cost:</a:t>
            </a:r>
          </a:p>
          <a:p>
            <a:pPr lvl="1"/>
            <a:r>
              <a:rPr lang="en-US" dirty="0">
                <a:sym typeface="Symbol" pitchFamily="18" charset="2"/>
              </a:rPr>
              <a:t>O(V*log(V) + E*log(V)) = O(E*log(V))</a:t>
            </a:r>
          </a:p>
          <a:p>
            <a:pPr lvl="2"/>
            <a:endParaRPr lang="en-US" dirty="0"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627208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/>
              <a:t>Weighted Shortest Path</a:t>
            </a:r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4819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pPr eaLnBrk="1" hangingPunct="1"/>
            <a:r>
              <a:rPr lang="en-US"/>
              <a:t>no negative weight edges.</a:t>
            </a:r>
          </a:p>
          <a:p>
            <a:pPr eaLnBrk="1" hangingPunct="1">
              <a:buClr>
                <a:schemeClr val="tx1"/>
              </a:buClr>
            </a:pPr>
            <a:r>
              <a:rPr lang="en-US" b="1">
                <a:solidFill>
                  <a:srgbClr val="FF0000"/>
                </a:solidFill>
              </a:rPr>
              <a:t>Dijkstra’s algorithm</a:t>
            </a:r>
            <a:r>
              <a:rPr lang="en-US"/>
              <a:t>: uses similar ideas as the unweighted case.</a:t>
            </a:r>
          </a:p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 b="1"/>
              <a:t>Greedy</a:t>
            </a:r>
            <a:r>
              <a:rPr lang="en-US"/>
              <a:t> algorithms:</a:t>
            </a:r>
          </a:p>
          <a:p>
            <a:pPr eaLnBrk="1" hangingPunct="1">
              <a:buClr>
                <a:schemeClr val="tx1"/>
              </a:buClr>
              <a:buFontTx/>
              <a:buNone/>
            </a:pPr>
            <a:r>
              <a:rPr lang="en-US"/>
              <a:t>	</a:t>
            </a:r>
            <a:r>
              <a:rPr lang="en-US" b="1">
                <a:solidFill>
                  <a:schemeClr val="accent2"/>
                </a:solidFill>
              </a:rPr>
              <a:t>do what seems to be best at every decision point.</a:t>
            </a:r>
          </a:p>
        </p:txBody>
      </p:sp>
      <p:sp>
        <p:nvSpPr>
          <p:cNvPr id="34820" name="Freeform 4"/>
          <p:cNvSpPr>
            <a:spLocks/>
          </p:cNvSpPr>
          <p:nvPr>
            <p:custDataLst>
              <p:tags r:id="rId3"/>
            </p:custDataLst>
          </p:nvPr>
        </p:nvSpPr>
        <p:spPr bwMode="auto">
          <a:xfrm>
            <a:off x="2844800" y="4610101"/>
            <a:ext cx="6705600" cy="2009775"/>
          </a:xfrm>
          <a:custGeom>
            <a:avLst/>
            <a:gdLst>
              <a:gd name="T0" fmla="*/ 2147483647 w 2544"/>
              <a:gd name="T1" fmla="*/ 2147483647 h 1688"/>
              <a:gd name="T2" fmla="*/ 2147483647 w 2544"/>
              <a:gd name="T3" fmla="*/ 2147483647 h 1688"/>
              <a:gd name="T4" fmla="*/ 2147483647 w 2544"/>
              <a:gd name="T5" fmla="*/ 2147483647 h 1688"/>
              <a:gd name="T6" fmla="*/ 2147483647 w 2544"/>
              <a:gd name="T7" fmla="*/ 2147483647 h 1688"/>
              <a:gd name="T8" fmla="*/ 2147483647 w 2544"/>
              <a:gd name="T9" fmla="*/ 2147483647 h 1688"/>
              <a:gd name="T10" fmla="*/ 2147483647 w 2544"/>
              <a:gd name="T11" fmla="*/ 2147483647 h 1688"/>
              <a:gd name="T12" fmla="*/ 2147483647 w 2544"/>
              <a:gd name="T13" fmla="*/ 2147483647 h 1688"/>
              <a:gd name="T14" fmla="*/ 2147483647 w 2544"/>
              <a:gd name="T15" fmla="*/ 2147483647 h 1688"/>
              <a:gd name="T16" fmla="*/ 2147483647 w 2544"/>
              <a:gd name="T17" fmla="*/ 2147483647 h 1688"/>
              <a:gd name="T18" fmla="*/ 2147483647 w 2544"/>
              <a:gd name="T19" fmla="*/ 2147483647 h 1688"/>
              <a:gd name="T20" fmla="*/ 2147483647 w 2544"/>
              <a:gd name="T21" fmla="*/ 2147483647 h 1688"/>
              <a:gd name="T22" fmla="*/ 2147483647 w 2544"/>
              <a:gd name="T23" fmla="*/ 2147483647 h 1688"/>
              <a:gd name="T24" fmla="*/ 2147483647 w 2544"/>
              <a:gd name="T25" fmla="*/ 0 h 1688"/>
              <a:gd name="T26" fmla="*/ 2147483647 w 2544"/>
              <a:gd name="T27" fmla="*/ 2147483647 h 1688"/>
              <a:gd name="T28" fmla="*/ 2147483647 w 2544"/>
              <a:gd name="T29" fmla="*/ 2147483647 h 1688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w 2544"/>
              <a:gd name="T46" fmla="*/ 0 h 1688"/>
              <a:gd name="T47" fmla="*/ 2544 w 2544"/>
              <a:gd name="T48" fmla="*/ 1688 h 1688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T45" t="T46" r="T47" b="T48"/>
            <a:pathLst>
              <a:path w="2544" h="1688">
                <a:moveTo>
                  <a:pt x="1056" y="240"/>
                </a:moveTo>
                <a:cubicBezTo>
                  <a:pt x="1040" y="248"/>
                  <a:pt x="1112" y="184"/>
                  <a:pt x="960" y="240"/>
                </a:cubicBezTo>
                <a:cubicBezTo>
                  <a:pt x="808" y="296"/>
                  <a:pt x="288" y="448"/>
                  <a:pt x="144" y="576"/>
                </a:cubicBezTo>
                <a:cubicBezTo>
                  <a:pt x="0" y="704"/>
                  <a:pt x="56" y="896"/>
                  <a:pt x="96" y="1008"/>
                </a:cubicBezTo>
                <a:cubicBezTo>
                  <a:pt x="136" y="1120"/>
                  <a:pt x="288" y="1168"/>
                  <a:pt x="384" y="1248"/>
                </a:cubicBezTo>
                <a:cubicBezTo>
                  <a:pt x="480" y="1328"/>
                  <a:pt x="544" y="1512"/>
                  <a:pt x="672" y="1488"/>
                </a:cubicBezTo>
                <a:cubicBezTo>
                  <a:pt x="800" y="1464"/>
                  <a:pt x="992" y="1120"/>
                  <a:pt x="1152" y="1104"/>
                </a:cubicBezTo>
                <a:cubicBezTo>
                  <a:pt x="1312" y="1088"/>
                  <a:pt x="1496" y="1312"/>
                  <a:pt x="1632" y="1392"/>
                </a:cubicBezTo>
                <a:cubicBezTo>
                  <a:pt x="1768" y="1472"/>
                  <a:pt x="1840" y="1688"/>
                  <a:pt x="1968" y="1584"/>
                </a:cubicBezTo>
                <a:cubicBezTo>
                  <a:pt x="2096" y="1480"/>
                  <a:pt x="2320" y="1000"/>
                  <a:pt x="2400" y="768"/>
                </a:cubicBezTo>
                <a:cubicBezTo>
                  <a:pt x="2480" y="536"/>
                  <a:pt x="2544" y="288"/>
                  <a:pt x="2448" y="192"/>
                </a:cubicBezTo>
                <a:cubicBezTo>
                  <a:pt x="2352" y="96"/>
                  <a:pt x="2016" y="224"/>
                  <a:pt x="1824" y="192"/>
                </a:cubicBezTo>
                <a:cubicBezTo>
                  <a:pt x="1632" y="160"/>
                  <a:pt x="1424" y="0"/>
                  <a:pt x="1296" y="0"/>
                </a:cubicBezTo>
                <a:cubicBezTo>
                  <a:pt x="1168" y="0"/>
                  <a:pt x="1096" y="152"/>
                  <a:pt x="1056" y="192"/>
                </a:cubicBezTo>
                <a:cubicBezTo>
                  <a:pt x="1016" y="232"/>
                  <a:pt x="1072" y="232"/>
                  <a:pt x="1056" y="240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4821" name="Freeform 5"/>
          <p:cNvSpPr>
            <a:spLocks/>
          </p:cNvSpPr>
          <p:nvPr>
            <p:custDataLst>
              <p:tags r:id="rId4"/>
            </p:custDataLst>
          </p:nvPr>
        </p:nvSpPr>
        <p:spPr bwMode="auto">
          <a:xfrm>
            <a:off x="3116264" y="4768851"/>
            <a:ext cx="3463925" cy="1522413"/>
          </a:xfrm>
          <a:custGeom>
            <a:avLst/>
            <a:gdLst>
              <a:gd name="T0" fmla="*/ 2147483647 w 1637"/>
              <a:gd name="T1" fmla="*/ 2147483647 h 1279"/>
              <a:gd name="T2" fmla="*/ 2147483647 w 1637"/>
              <a:gd name="T3" fmla="*/ 2147483647 h 1279"/>
              <a:gd name="T4" fmla="*/ 2147483647 w 1637"/>
              <a:gd name="T5" fmla="*/ 2147483647 h 1279"/>
              <a:gd name="T6" fmla="*/ 2147483647 w 1637"/>
              <a:gd name="T7" fmla="*/ 2147483647 h 1279"/>
              <a:gd name="T8" fmla="*/ 2147483647 w 1637"/>
              <a:gd name="T9" fmla="*/ 2147483647 h 1279"/>
              <a:gd name="T10" fmla="*/ 2147483647 w 1637"/>
              <a:gd name="T11" fmla="*/ 2147483647 h 1279"/>
              <a:gd name="T12" fmla="*/ 2147483647 w 1637"/>
              <a:gd name="T13" fmla="*/ 2147483647 h 1279"/>
              <a:gd name="T14" fmla="*/ 2147483647 w 1637"/>
              <a:gd name="T15" fmla="*/ 2147483647 h 1279"/>
              <a:gd name="T16" fmla="*/ 2147483647 w 1637"/>
              <a:gd name="T17" fmla="*/ 2147483647 h 1279"/>
              <a:gd name="T18" fmla="*/ 2147483647 w 1637"/>
              <a:gd name="T19" fmla="*/ 2147483647 h 1279"/>
              <a:gd name="T20" fmla="*/ 2147483647 w 1637"/>
              <a:gd name="T21" fmla="*/ 2147483647 h 1279"/>
              <a:gd name="T22" fmla="*/ 2147483647 w 1637"/>
              <a:gd name="T23" fmla="*/ 2147483647 h 1279"/>
              <a:gd name="T24" fmla="*/ 2147483647 w 1637"/>
              <a:gd name="T25" fmla="*/ 2147483647 h 1279"/>
              <a:gd name="T26" fmla="*/ 2147483647 w 1637"/>
              <a:gd name="T27" fmla="*/ 2147483647 h 1279"/>
              <a:gd name="T28" fmla="*/ 2147483647 w 1637"/>
              <a:gd name="T29" fmla="*/ 2147483647 h 1279"/>
              <a:gd name="T30" fmla="*/ 2147483647 w 1637"/>
              <a:gd name="T31" fmla="*/ 2147483647 h 1279"/>
              <a:gd name="T32" fmla="*/ 2147483647 w 1637"/>
              <a:gd name="T33" fmla="*/ 2147483647 h 1279"/>
              <a:gd name="T34" fmla="*/ 2147483647 w 1637"/>
              <a:gd name="T35" fmla="*/ 2147483647 h 1279"/>
              <a:gd name="T36" fmla="*/ 2147483647 w 1637"/>
              <a:gd name="T37" fmla="*/ 2147483647 h 1279"/>
              <a:gd name="T38" fmla="*/ 2147483647 w 1637"/>
              <a:gd name="T39" fmla="*/ 2147483647 h 1279"/>
              <a:gd name="T40" fmla="*/ 2147483647 w 1637"/>
              <a:gd name="T41" fmla="*/ 2147483647 h 1279"/>
              <a:gd name="T42" fmla="*/ 2147483647 w 1637"/>
              <a:gd name="T43" fmla="*/ 2147483647 h 1279"/>
              <a:gd name="T44" fmla="*/ 2147483647 w 1637"/>
              <a:gd name="T45" fmla="*/ 2147483647 h 1279"/>
              <a:gd name="T46" fmla="*/ 2147483647 w 1637"/>
              <a:gd name="T47" fmla="*/ 2147483647 h 1279"/>
              <a:gd name="T48" fmla="*/ 2147483647 w 1637"/>
              <a:gd name="T49" fmla="*/ 2147483647 h 1279"/>
              <a:gd name="T50" fmla="*/ 2147483647 w 1637"/>
              <a:gd name="T51" fmla="*/ 2147483647 h 1279"/>
              <a:gd name="T52" fmla="*/ 2147483647 w 1637"/>
              <a:gd name="T53" fmla="*/ 2147483647 h 1279"/>
              <a:gd name="T54" fmla="*/ 2147483647 w 1637"/>
              <a:gd name="T55" fmla="*/ 2147483647 h 1279"/>
              <a:gd name="T56" fmla="*/ 2147483647 w 1637"/>
              <a:gd name="T57" fmla="*/ 2147483647 h 1279"/>
              <a:gd name="T58" fmla="*/ 2147483647 w 1637"/>
              <a:gd name="T59" fmla="*/ 2147483647 h 1279"/>
              <a:gd name="T60" fmla="*/ 2147483647 w 1637"/>
              <a:gd name="T61" fmla="*/ 0 h 1279"/>
              <a:gd name="T62" fmla="*/ 2147483647 w 1637"/>
              <a:gd name="T63" fmla="*/ 2147483647 h 1279"/>
              <a:gd name="T64" fmla="*/ 2147483647 w 1637"/>
              <a:gd name="T65" fmla="*/ 2147483647 h 1279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w 1637"/>
              <a:gd name="T100" fmla="*/ 0 h 1279"/>
              <a:gd name="T101" fmla="*/ 1637 w 1637"/>
              <a:gd name="T102" fmla="*/ 1279 h 1279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T99" t="T100" r="T101" b="T102"/>
            <a:pathLst>
              <a:path w="1637" h="1279">
                <a:moveTo>
                  <a:pt x="1253" y="30"/>
                </a:moveTo>
                <a:cubicBezTo>
                  <a:pt x="1238" y="71"/>
                  <a:pt x="1176" y="106"/>
                  <a:pt x="1133" y="119"/>
                </a:cubicBezTo>
                <a:cubicBezTo>
                  <a:pt x="1111" y="142"/>
                  <a:pt x="1096" y="154"/>
                  <a:pt x="1066" y="164"/>
                </a:cubicBezTo>
                <a:cubicBezTo>
                  <a:pt x="940" y="248"/>
                  <a:pt x="749" y="261"/>
                  <a:pt x="602" y="284"/>
                </a:cubicBezTo>
                <a:cubicBezTo>
                  <a:pt x="516" y="315"/>
                  <a:pt x="427" y="332"/>
                  <a:pt x="340" y="359"/>
                </a:cubicBezTo>
                <a:cubicBezTo>
                  <a:pt x="310" y="368"/>
                  <a:pt x="280" y="379"/>
                  <a:pt x="250" y="389"/>
                </a:cubicBezTo>
                <a:cubicBezTo>
                  <a:pt x="221" y="399"/>
                  <a:pt x="200" y="419"/>
                  <a:pt x="168" y="426"/>
                </a:cubicBezTo>
                <a:cubicBezTo>
                  <a:pt x="146" y="441"/>
                  <a:pt x="123" y="449"/>
                  <a:pt x="101" y="464"/>
                </a:cubicBezTo>
                <a:cubicBezTo>
                  <a:pt x="96" y="471"/>
                  <a:pt x="92" y="479"/>
                  <a:pt x="86" y="486"/>
                </a:cubicBezTo>
                <a:cubicBezTo>
                  <a:pt x="79" y="494"/>
                  <a:pt x="70" y="500"/>
                  <a:pt x="63" y="508"/>
                </a:cubicBezTo>
                <a:cubicBezTo>
                  <a:pt x="52" y="522"/>
                  <a:pt x="33" y="553"/>
                  <a:pt x="33" y="553"/>
                </a:cubicBezTo>
                <a:cubicBezTo>
                  <a:pt x="28" y="568"/>
                  <a:pt x="22" y="583"/>
                  <a:pt x="18" y="598"/>
                </a:cubicBezTo>
                <a:cubicBezTo>
                  <a:pt x="13" y="618"/>
                  <a:pt x="4" y="658"/>
                  <a:pt x="4" y="658"/>
                </a:cubicBezTo>
                <a:cubicBezTo>
                  <a:pt x="7" y="696"/>
                  <a:pt x="0" y="737"/>
                  <a:pt x="18" y="770"/>
                </a:cubicBezTo>
                <a:cubicBezTo>
                  <a:pt x="45" y="818"/>
                  <a:pt x="70" y="830"/>
                  <a:pt x="116" y="853"/>
                </a:cubicBezTo>
                <a:cubicBezTo>
                  <a:pt x="158" y="875"/>
                  <a:pt x="196" y="909"/>
                  <a:pt x="235" y="935"/>
                </a:cubicBezTo>
                <a:cubicBezTo>
                  <a:pt x="256" y="949"/>
                  <a:pt x="285" y="962"/>
                  <a:pt x="303" y="980"/>
                </a:cubicBezTo>
                <a:cubicBezTo>
                  <a:pt x="334" y="1011"/>
                  <a:pt x="378" y="1030"/>
                  <a:pt x="415" y="1055"/>
                </a:cubicBezTo>
                <a:cubicBezTo>
                  <a:pt x="424" y="1061"/>
                  <a:pt x="429" y="1071"/>
                  <a:pt x="437" y="1077"/>
                </a:cubicBezTo>
                <a:cubicBezTo>
                  <a:pt x="451" y="1088"/>
                  <a:pt x="482" y="1107"/>
                  <a:pt x="482" y="1107"/>
                </a:cubicBezTo>
                <a:cubicBezTo>
                  <a:pt x="498" y="1131"/>
                  <a:pt x="519" y="1150"/>
                  <a:pt x="535" y="1174"/>
                </a:cubicBezTo>
                <a:cubicBezTo>
                  <a:pt x="546" y="1210"/>
                  <a:pt x="591" y="1257"/>
                  <a:pt x="624" y="1279"/>
                </a:cubicBezTo>
                <a:cubicBezTo>
                  <a:pt x="734" y="1266"/>
                  <a:pt x="795" y="1228"/>
                  <a:pt x="871" y="1152"/>
                </a:cubicBezTo>
                <a:cubicBezTo>
                  <a:pt x="906" y="1117"/>
                  <a:pt x="922" y="1064"/>
                  <a:pt x="961" y="1032"/>
                </a:cubicBezTo>
                <a:cubicBezTo>
                  <a:pt x="1057" y="954"/>
                  <a:pt x="1162" y="949"/>
                  <a:pt x="1283" y="942"/>
                </a:cubicBezTo>
                <a:cubicBezTo>
                  <a:pt x="1320" y="937"/>
                  <a:pt x="1352" y="931"/>
                  <a:pt x="1387" y="920"/>
                </a:cubicBezTo>
                <a:cubicBezTo>
                  <a:pt x="1461" y="871"/>
                  <a:pt x="1498" y="819"/>
                  <a:pt x="1537" y="740"/>
                </a:cubicBezTo>
                <a:cubicBezTo>
                  <a:pt x="1550" y="714"/>
                  <a:pt x="1550" y="679"/>
                  <a:pt x="1559" y="651"/>
                </a:cubicBezTo>
                <a:cubicBezTo>
                  <a:pt x="1582" y="482"/>
                  <a:pt x="1637" y="174"/>
                  <a:pt x="1470" y="60"/>
                </a:cubicBezTo>
                <a:cubicBezTo>
                  <a:pt x="1442" y="17"/>
                  <a:pt x="1471" y="51"/>
                  <a:pt x="1432" y="30"/>
                </a:cubicBezTo>
                <a:cubicBezTo>
                  <a:pt x="1416" y="21"/>
                  <a:pt x="1387" y="0"/>
                  <a:pt x="1387" y="0"/>
                </a:cubicBezTo>
                <a:cubicBezTo>
                  <a:pt x="1342" y="5"/>
                  <a:pt x="1309" y="9"/>
                  <a:pt x="1268" y="22"/>
                </a:cubicBezTo>
                <a:cubicBezTo>
                  <a:pt x="1250" y="49"/>
                  <a:pt x="1253" y="54"/>
                  <a:pt x="1253" y="30"/>
                </a:cubicBezTo>
                <a:close/>
              </a:path>
            </a:pathLst>
          </a:custGeom>
          <a:noFill/>
          <a:ln w="19050">
            <a:solidFill>
              <a:schemeClr val="accent2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4822" name="Freeform 6"/>
          <p:cNvSpPr>
            <a:spLocks/>
          </p:cNvSpPr>
          <p:nvPr>
            <p:custDataLst>
              <p:tags r:id="rId5"/>
            </p:custDataLst>
          </p:nvPr>
        </p:nvSpPr>
        <p:spPr bwMode="auto">
          <a:xfrm>
            <a:off x="6319838" y="4794251"/>
            <a:ext cx="2925762" cy="1617663"/>
          </a:xfrm>
          <a:custGeom>
            <a:avLst/>
            <a:gdLst>
              <a:gd name="T0" fmla="*/ 2147483647 w 1175"/>
              <a:gd name="T1" fmla="*/ 2147483647 h 1358"/>
              <a:gd name="T2" fmla="*/ 2147483647 w 1175"/>
              <a:gd name="T3" fmla="*/ 2147483647 h 1358"/>
              <a:gd name="T4" fmla="*/ 2147483647 w 1175"/>
              <a:gd name="T5" fmla="*/ 2147483647 h 1358"/>
              <a:gd name="T6" fmla="*/ 2147483647 w 1175"/>
              <a:gd name="T7" fmla="*/ 2147483647 h 1358"/>
              <a:gd name="T8" fmla="*/ 2147483647 w 1175"/>
              <a:gd name="T9" fmla="*/ 0 h 1358"/>
              <a:gd name="T10" fmla="*/ 2147483647 w 1175"/>
              <a:gd name="T11" fmla="*/ 2147483647 h 1358"/>
              <a:gd name="T12" fmla="*/ 2147483647 w 1175"/>
              <a:gd name="T13" fmla="*/ 2147483647 h 1358"/>
              <a:gd name="T14" fmla="*/ 2147483647 w 1175"/>
              <a:gd name="T15" fmla="*/ 2147483647 h 1358"/>
              <a:gd name="T16" fmla="*/ 2147483647 w 1175"/>
              <a:gd name="T17" fmla="*/ 2147483647 h 1358"/>
              <a:gd name="T18" fmla="*/ 2147483647 w 1175"/>
              <a:gd name="T19" fmla="*/ 2147483647 h 1358"/>
              <a:gd name="T20" fmla="*/ 2147483647 w 1175"/>
              <a:gd name="T21" fmla="*/ 2147483647 h 1358"/>
              <a:gd name="T22" fmla="*/ 2147483647 w 1175"/>
              <a:gd name="T23" fmla="*/ 2147483647 h 1358"/>
              <a:gd name="T24" fmla="*/ 2147483647 w 1175"/>
              <a:gd name="T25" fmla="*/ 2147483647 h 1358"/>
              <a:gd name="T26" fmla="*/ 2147483647 w 1175"/>
              <a:gd name="T27" fmla="*/ 2147483647 h 1358"/>
              <a:gd name="T28" fmla="*/ 2147483647 w 1175"/>
              <a:gd name="T29" fmla="*/ 2147483647 h 1358"/>
              <a:gd name="T30" fmla="*/ 2147483647 w 1175"/>
              <a:gd name="T31" fmla="*/ 2147483647 h 1358"/>
              <a:gd name="T32" fmla="*/ 2147483647 w 1175"/>
              <a:gd name="T33" fmla="*/ 2147483647 h 1358"/>
              <a:gd name="T34" fmla="*/ 2147483647 w 1175"/>
              <a:gd name="T35" fmla="*/ 2147483647 h 1358"/>
              <a:gd name="T36" fmla="*/ 2147483647 w 1175"/>
              <a:gd name="T37" fmla="*/ 2147483647 h 1358"/>
              <a:gd name="T38" fmla="*/ 2147483647 w 1175"/>
              <a:gd name="T39" fmla="*/ 2147483647 h 1358"/>
              <a:gd name="T40" fmla="*/ 2147483647 w 1175"/>
              <a:gd name="T41" fmla="*/ 2147483647 h 1358"/>
              <a:gd name="T42" fmla="*/ 2147483647 w 1175"/>
              <a:gd name="T43" fmla="*/ 2147483647 h 1358"/>
              <a:gd name="T44" fmla="*/ 2147483647 w 1175"/>
              <a:gd name="T45" fmla="*/ 2147483647 h 1358"/>
              <a:gd name="T46" fmla="*/ 2147483647 w 1175"/>
              <a:gd name="T47" fmla="*/ 2147483647 h 1358"/>
              <a:gd name="T48" fmla="*/ 2147483647 w 1175"/>
              <a:gd name="T49" fmla="*/ 2147483647 h 1358"/>
              <a:gd name="T50" fmla="*/ 2147483647 w 1175"/>
              <a:gd name="T51" fmla="*/ 2147483647 h 1358"/>
              <a:gd name="T52" fmla="*/ 2147483647 w 1175"/>
              <a:gd name="T53" fmla="*/ 2147483647 h 1358"/>
              <a:gd name="T54" fmla="*/ 2147483647 w 1175"/>
              <a:gd name="T55" fmla="*/ 2147483647 h 1358"/>
              <a:gd name="T56" fmla="*/ 2147483647 w 1175"/>
              <a:gd name="T57" fmla="*/ 2147483647 h 1358"/>
              <a:gd name="T58" fmla="*/ 2147483647 w 1175"/>
              <a:gd name="T59" fmla="*/ 2147483647 h 1358"/>
              <a:gd name="T60" fmla="*/ 2147483647 w 1175"/>
              <a:gd name="T61" fmla="*/ 2147483647 h 1358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w 1175"/>
              <a:gd name="T94" fmla="*/ 0 h 1358"/>
              <a:gd name="T95" fmla="*/ 1175 w 1175"/>
              <a:gd name="T96" fmla="*/ 1358 h 1358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T93" t="T94" r="T95" b="T96"/>
            <a:pathLst>
              <a:path w="1175" h="1358">
                <a:moveTo>
                  <a:pt x="1175" y="277"/>
                </a:moveTo>
                <a:cubicBezTo>
                  <a:pt x="1109" y="180"/>
                  <a:pt x="1114" y="116"/>
                  <a:pt x="981" y="112"/>
                </a:cubicBezTo>
                <a:cubicBezTo>
                  <a:pt x="831" y="108"/>
                  <a:pt x="682" y="107"/>
                  <a:pt x="532" y="105"/>
                </a:cubicBezTo>
                <a:cubicBezTo>
                  <a:pt x="433" y="92"/>
                  <a:pt x="335" y="77"/>
                  <a:pt x="240" y="45"/>
                </a:cubicBezTo>
                <a:cubicBezTo>
                  <a:pt x="199" y="31"/>
                  <a:pt x="157" y="24"/>
                  <a:pt x="120" y="0"/>
                </a:cubicBezTo>
                <a:cubicBezTo>
                  <a:pt x="100" y="31"/>
                  <a:pt x="110" y="35"/>
                  <a:pt x="120" y="68"/>
                </a:cubicBezTo>
                <a:cubicBezTo>
                  <a:pt x="136" y="122"/>
                  <a:pt x="161" y="169"/>
                  <a:pt x="173" y="225"/>
                </a:cubicBezTo>
                <a:cubicBezTo>
                  <a:pt x="165" y="408"/>
                  <a:pt x="171" y="481"/>
                  <a:pt x="150" y="621"/>
                </a:cubicBezTo>
                <a:cubicBezTo>
                  <a:pt x="144" y="659"/>
                  <a:pt x="132" y="690"/>
                  <a:pt x="120" y="726"/>
                </a:cubicBezTo>
                <a:cubicBezTo>
                  <a:pt x="114" y="743"/>
                  <a:pt x="100" y="756"/>
                  <a:pt x="90" y="771"/>
                </a:cubicBezTo>
                <a:cubicBezTo>
                  <a:pt x="85" y="778"/>
                  <a:pt x="75" y="793"/>
                  <a:pt x="75" y="793"/>
                </a:cubicBezTo>
                <a:cubicBezTo>
                  <a:pt x="63" y="834"/>
                  <a:pt x="73" y="808"/>
                  <a:pt x="38" y="860"/>
                </a:cubicBezTo>
                <a:cubicBezTo>
                  <a:pt x="33" y="868"/>
                  <a:pt x="23" y="883"/>
                  <a:pt x="23" y="883"/>
                </a:cubicBezTo>
                <a:cubicBezTo>
                  <a:pt x="0" y="956"/>
                  <a:pt x="44" y="1015"/>
                  <a:pt x="113" y="1033"/>
                </a:cubicBezTo>
                <a:cubicBezTo>
                  <a:pt x="152" y="1072"/>
                  <a:pt x="258" y="1105"/>
                  <a:pt x="315" y="1122"/>
                </a:cubicBezTo>
                <a:cubicBezTo>
                  <a:pt x="347" y="1144"/>
                  <a:pt x="373" y="1168"/>
                  <a:pt x="405" y="1190"/>
                </a:cubicBezTo>
                <a:cubicBezTo>
                  <a:pt x="412" y="1195"/>
                  <a:pt x="427" y="1205"/>
                  <a:pt x="427" y="1205"/>
                </a:cubicBezTo>
                <a:cubicBezTo>
                  <a:pt x="466" y="1262"/>
                  <a:pt x="517" y="1333"/>
                  <a:pt x="584" y="1354"/>
                </a:cubicBezTo>
                <a:cubicBezTo>
                  <a:pt x="609" y="1352"/>
                  <a:pt x="636" y="1358"/>
                  <a:pt x="659" y="1347"/>
                </a:cubicBezTo>
                <a:cubicBezTo>
                  <a:pt x="675" y="1339"/>
                  <a:pt x="689" y="1302"/>
                  <a:pt x="689" y="1302"/>
                </a:cubicBezTo>
                <a:cubicBezTo>
                  <a:pt x="702" y="1248"/>
                  <a:pt x="708" y="1184"/>
                  <a:pt x="749" y="1145"/>
                </a:cubicBezTo>
                <a:cubicBezTo>
                  <a:pt x="761" y="1105"/>
                  <a:pt x="752" y="1128"/>
                  <a:pt x="786" y="1077"/>
                </a:cubicBezTo>
                <a:cubicBezTo>
                  <a:pt x="791" y="1070"/>
                  <a:pt x="801" y="1055"/>
                  <a:pt x="801" y="1055"/>
                </a:cubicBezTo>
                <a:cubicBezTo>
                  <a:pt x="812" y="1022"/>
                  <a:pt x="827" y="1007"/>
                  <a:pt x="846" y="980"/>
                </a:cubicBezTo>
                <a:cubicBezTo>
                  <a:pt x="863" y="956"/>
                  <a:pt x="875" y="929"/>
                  <a:pt x="891" y="905"/>
                </a:cubicBezTo>
                <a:cubicBezTo>
                  <a:pt x="931" y="846"/>
                  <a:pt x="957" y="777"/>
                  <a:pt x="996" y="718"/>
                </a:cubicBezTo>
                <a:cubicBezTo>
                  <a:pt x="1011" y="671"/>
                  <a:pt x="991" y="724"/>
                  <a:pt x="1025" y="666"/>
                </a:cubicBezTo>
                <a:cubicBezTo>
                  <a:pt x="1039" y="642"/>
                  <a:pt x="1047" y="615"/>
                  <a:pt x="1063" y="591"/>
                </a:cubicBezTo>
                <a:cubicBezTo>
                  <a:pt x="1071" y="567"/>
                  <a:pt x="1086" y="549"/>
                  <a:pt x="1093" y="524"/>
                </a:cubicBezTo>
                <a:cubicBezTo>
                  <a:pt x="1105" y="481"/>
                  <a:pt x="1114" y="441"/>
                  <a:pt x="1138" y="404"/>
                </a:cubicBezTo>
                <a:cubicBezTo>
                  <a:pt x="1153" y="356"/>
                  <a:pt x="1175" y="330"/>
                  <a:pt x="1175" y="277"/>
                </a:cubicBezTo>
                <a:close/>
              </a:path>
            </a:pathLst>
          </a:custGeom>
          <a:noFill/>
          <a:ln w="19050">
            <a:solidFill>
              <a:srgbClr val="FF0000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34823" name="Text Box 7"/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4165600" y="5181601"/>
            <a:ext cx="1348446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accent2"/>
                </a:solidFill>
              </a:rPr>
              <a:t>      </a:t>
            </a:r>
            <a:r>
              <a:rPr lang="en-US" b="1">
                <a:solidFill>
                  <a:schemeClr val="accent2"/>
                </a:solidFill>
              </a:rPr>
              <a:t>S</a:t>
            </a:r>
          </a:p>
          <a:p>
            <a:r>
              <a:rPr lang="en-US">
                <a:solidFill>
                  <a:schemeClr val="accent2"/>
                </a:solidFill>
              </a:rPr>
              <a:t>“</a:t>
            </a:r>
            <a:r>
              <a:rPr lang="en-US" b="1">
                <a:solidFill>
                  <a:schemeClr val="accent2"/>
                </a:solidFill>
              </a:rPr>
              <a:t>known</a:t>
            </a:r>
            <a:r>
              <a:rPr lang="en-US">
                <a:solidFill>
                  <a:schemeClr val="accent2"/>
                </a:solidFill>
              </a:rPr>
              <a:t>”</a:t>
            </a:r>
          </a:p>
        </p:txBody>
      </p:sp>
      <p:sp>
        <p:nvSpPr>
          <p:cNvPr id="34824" name="Oval 8"/>
          <p:cNvSpPr>
            <a:spLocks noChangeArrowheads="1"/>
          </p:cNvSpPr>
          <p:nvPr>
            <p:custDataLst>
              <p:tags r:id="rId7"/>
            </p:custDataLst>
          </p:nvPr>
        </p:nvSpPr>
        <p:spPr bwMode="auto">
          <a:xfrm>
            <a:off x="3352800" y="5581650"/>
            <a:ext cx="203200" cy="114300"/>
          </a:xfrm>
          <a:prstGeom prst="ellipse">
            <a:avLst/>
          </a:prstGeom>
          <a:solidFill>
            <a:srgbClr val="FF0000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34825" name="Text Box 9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251200" y="5295901"/>
            <a:ext cx="30489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s</a:t>
            </a:r>
          </a:p>
        </p:txBody>
      </p:sp>
      <p:sp>
        <p:nvSpPr>
          <p:cNvPr id="34826" name="Text Box 10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7010401" y="5410201"/>
            <a:ext cx="1909763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     </a:t>
            </a:r>
            <a:r>
              <a:rPr lang="en-US" b="1">
                <a:solidFill>
                  <a:srgbClr val="FF0000"/>
                </a:solidFill>
              </a:rPr>
              <a:t>V -</a:t>
            </a:r>
            <a:r>
              <a:rPr lang="en-US">
                <a:solidFill>
                  <a:srgbClr val="FF0000"/>
                </a:solidFill>
              </a:rPr>
              <a:t> </a:t>
            </a:r>
            <a:r>
              <a:rPr lang="en-US" b="1">
                <a:solidFill>
                  <a:srgbClr val="FF0000"/>
                </a:solidFill>
              </a:rPr>
              <a:t>S</a:t>
            </a:r>
          </a:p>
          <a:p>
            <a:r>
              <a:rPr lang="en-US">
                <a:solidFill>
                  <a:srgbClr val="FF0000"/>
                </a:solidFill>
              </a:rPr>
              <a:t>“</a:t>
            </a:r>
            <a:r>
              <a:rPr lang="en-US" b="1">
                <a:solidFill>
                  <a:srgbClr val="FF0000"/>
                </a:solidFill>
              </a:rPr>
              <a:t>unknown</a:t>
            </a:r>
            <a:r>
              <a:rPr lang="en-US">
                <a:solidFill>
                  <a:srgbClr val="FF0000"/>
                </a:solidFill>
              </a:rPr>
              <a:t>”</a:t>
            </a:r>
          </a:p>
        </p:txBody>
      </p:sp>
      <p:sp>
        <p:nvSpPr>
          <p:cNvPr id="34827" name="Line 11"/>
          <p:cNvSpPr>
            <a:spLocks noChangeShapeType="1"/>
          </p:cNvSpPr>
          <p:nvPr>
            <p:custDataLst>
              <p:tags r:id="rId10"/>
            </p:custDataLst>
          </p:nvPr>
        </p:nvSpPr>
        <p:spPr bwMode="auto">
          <a:xfrm flipV="1">
            <a:off x="6197600" y="4953000"/>
            <a:ext cx="812800" cy="57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oval" w="med" len="med"/>
            <a:tailEnd type="oval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4828" name="Line 12"/>
          <p:cNvSpPr>
            <a:spLocks noChangeShapeType="1"/>
          </p:cNvSpPr>
          <p:nvPr>
            <p:custDataLst>
              <p:tags r:id="rId11"/>
            </p:custDataLst>
          </p:nvPr>
        </p:nvSpPr>
        <p:spPr bwMode="auto">
          <a:xfrm>
            <a:off x="5994400" y="5753100"/>
            <a:ext cx="711200" cy="1714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oval" w="med" len="med"/>
            <a:tailEnd type="oval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4829" name="Line 13"/>
          <p:cNvSpPr>
            <a:spLocks noChangeShapeType="1"/>
          </p:cNvSpPr>
          <p:nvPr>
            <p:custDataLst>
              <p:tags r:id="rId12"/>
            </p:custDataLst>
          </p:nvPr>
        </p:nvSpPr>
        <p:spPr bwMode="auto">
          <a:xfrm>
            <a:off x="6197600" y="5010150"/>
            <a:ext cx="812800" cy="171450"/>
          </a:xfrm>
          <a:prstGeom prst="line">
            <a:avLst/>
          </a:prstGeom>
          <a:noFill/>
          <a:ln w="19050">
            <a:solidFill>
              <a:srgbClr val="FF0000"/>
            </a:solidFill>
            <a:round/>
            <a:headEnd type="oval" w="med" len="med"/>
            <a:tailEnd type="oval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4830" name="Line 14"/>
          <p:cNvSpPr>
            <a:spLocks noChangeShapeType="1"/>
          </p:cNvSpPr>
          <p:nvPr>
            <p:custDataLst>
              <p:tags r:id="rId13"/>
            </p:custDataLst>
          </p:nvPr>
        </p:nvSpPr>
        <p:spPr bwMode="auto">
          <a:xfrm flipV="1">
            <a:off x="6197600" y="5353050"/>
            <a:ext cx="812800" cy="57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oval" w="med" len="med"/>
            <a:tailEnd type="oval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4831" name="Line 15"/>
          <p:cNvSpPr>
            <a:spLocks noChangeShapeType="1"/>
          </p:cNvSpPr>
          <p:nvPr>
            <p:custDataLst>
              <p:tags r:id="rId14"/>
            </p:custDataLst>
          </p:nvPr>
        </p:nvSpPr>
        <p:spPr bwMode="auto">
          <a:xfrm flipV="1">
            <a:off x="5994400" y="5695950"/>
            <a:ext cx="812800" cy="571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oval" w="med" len="med"/>
            <a:tailEnd type="oval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4832" name="Line 16"/>
          <p:cNvSpPr>
            <a:spLocks noChangeShapeType="1"/>
          </p:cNvSpPr>
          <p:nvPr>
            <p:custDataLst>
              <p:tags r:id="rId15"/>
            </p:custDataLst>
          </p:nvPr>
        </p:nvSpPr>
        <p:spPr bwMode="auto">
          <a:xfrm flipV="1">
            <a:off x="5994400" y="5581650"/>
            <a:ext cx="914400" cy="171450"/>
          </a:xfrm>
          <a:prstGeom prst="line">
            <a:avLst/>
          </a:prstGeom>
          <a:noFill/>
          <a:ln w="19050">
            <a:solidFill>
              <a:schemeClr val="tx1"/>
            </a:solidFill>
            <a:round/>
            <a:headEnd type="oval" w="med" len="med"/>
            <a:tailEnd type="oval" w="med" len="med"/>
          </a:ln>
        </p:spPr>
        <p:txBody>
          <a:bodyPr/>
          <a:lstStyle/>
          <a:p>
            <a:endParaRPr lang="en-US"/>
          </a:p>
        </p:txBody>
      </p:sp>
      <p:sp>
        <p:nvSpPr>
          <p:cNvPr id="34833" name="Text Box 17"/>
          <p:cNvSpPr txBox="1">
            <a:spLocks noChangeArrowheads="1"/>
          </p:cNvSpPr>
          <p:nvPr>
            <p:custDataLst>
              <p:tags r:id="rId16"/>
            </p:custDataLst>
          </p:nvPr>
        </p:nvSpPr>
        <p:spPr bwMode="auto">
          <a:xfrm>
            <a:off x="7010400" y="4953000"/>
            <a:ext cx="33655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v</a:t>
            </a:r>
          </a:p>
        </p:txBody>
      </p:sp>
    </p:spTree>
    <p:extLst>
      <p:ext uri="{BB962C8B-B14F-4D97-AF65-F5344CB8AC3E}">
        <p14:creationId xmlns:p14="http://schemas.microsoft.com/office/powerpoint/2010/main" val="13668669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Summary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82522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Did We Learn?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41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Review of Dijkstra’s and Prim’s</a:t>
            </a:r>
          </a:p>
          <a:p>
            <a:pPr lvl="1"/>
            <a:r>
              <a:rPr lang="en-US" dirty="0"/>
              <a:t>Almost same algorithm but solve different problems!!</a:t>
            </a:r>
          </a:p>
          <a:p>
            <a:endParaRPr lang="en-US" dirty="0"/>
          </a:p>
          <a:p>
            <a:r>
              <a:rPr lang="en-US" dirty="0"/>
              <a:t>Review of Naïve runtime analysis</a:t>
            </a:r>
          </a:p>
          <a:p>
            <a:endParaRPr lang="en-US" dirty="0"/>
          </a:p>
          <a:p>
            <a:r>
              <a:rPr lang="en-US" dirty="0"/>
              <a:t>Indirect heap and better runtime for each algorithm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Extra Problem (If Time Allows)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EE116-056E-4288-B7F7-411CB7E437A9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9287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Solve This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43</a:t>
            </a:fld>
            <a:endParaRPr lang="en-US"/>
          </a:p>
        </p:txBody>
      </p:sp>
      <p:sp>
        <p:nvSpPr>
          <p:cNvPr id="3584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Suppose </a:t>
            </a:r>
            <a:r>
              <a:rPr lang="en-US" dirty="0" err="1"/>
              <a:t>Floryan</a:t>
            </a:r>
            <a:r>
              <a:rPr lang="en-US" dirty="0"/>
              <a:t> is traveling by flying from city S to city D. </a:t>
            </a:r>
            <a:r>
              <a:rPr lang="en-US" dirty="0" err="1"/>
              <a:t>Floryan</a:t>
            </a:r>
            <a:r>
              <a:rPr lang="en-US" dirty="0"/>
              <a:t> doesn’t mind sitting on planes, but he REALLY dislikes layovers in airports (I mean, you are just SITTING there not making any progress).</a:t>
            </a:r>
          </a:p>
          <a:p>
            <a:endParaRPr lang="en-US" dirty="0"/>
          </a:p>
          <a:p>
            <a:r>
              <a:rPr lang="en-US" dirty="0"/>
              <a:t>Given </a:t>
            </a:r>
            <a:r>
              <a:rPr lang="en-US" dirty="0" err="1"/>
              <a:t>Floryan’s</a:t>
            </a:r>
            <a:r>
              <a:rPr lang="en-US" dirty="0"/>
              <a:t> start city S, destination city D, and a long list of flights (each flight is start city, end city, departure date/time, arrival date/time), can you find the optimal itinerary that minimizes </a:t>
            </a:r>
            <a:r>
              <a:rPr lang="en-US" dirty="0" err="1"/>
              <a:t>Floryan’s</a:t>
            </a:r>
            <a:r>
              <a:rPr lang="en-US" dirty="0"/>
              <a:t> layover time?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9578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44</a:t>
            </a:fld>
            <a:endParaRPr lang="en-US"/>
          </a:p>
        </p:txBody>
      </p:sp>
      <p:sp>
        <p:nvSpPr>
          <p:cNvPr id="3584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474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Dijkstra’s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584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/>
              <a:t>Initialize each vertex’s distance as infinity</a:t>
            </a:r>
          </a:p>
          <a:p>
            <a:r>
              <a:rPr lang="en-US" dirty="0"/>
              <a:t>Start at a given vertex </a:t>
            </a:r>
            <a:r>
              <a:rPr lang="en-US" i="1" dirty="0"/>
              <a:t>s</a:t>
            </a:r>
          </a:p>
          <a:p>
            <a:pPr lvl="1"/>
            <a:r>
              <a:rPr lang="en-US" dirty="0"/>
              <a:t>Update </a:t>
            </a:r>
            <a:r>
              <a:rPr lang="en-US" i="1" dirty="0" err="1"/>
              <a:t>s</a:t>
            </a:r>
            <a:r>
              <a:rPr lang="en-US" dirty="0" err="1"/>
              <a:t>’s</a:t>
            </a:r>
            <a:r>
              <a:rPr lang="en-US" dirty="0"/>
              <a:t> distance to be 0</a:t>
            </a:r>
          </a:p>
          <a:p>
            <a:r>
              <a:rPr lang="en-US" dirty="0"/>
              <a:t>Repeat</a:t>
            </a:r>
          </a:p>
          <a:p>
            <a:pPr lvl="1"/>
            <a:r>
              <a:rPr lang="en-US" dirty="0"/>
              <a:t>Pick the next unknown vertex with the shortest distance to be the next </a:t>
            </a:r>
            <a:r>
              <a:rPr lang="en-US" i="1" dirty="0"/>
              <a:t>v</a:t>
            </a:r>
          </a:p>
          <a:p>
            <a:pPr lvl="2"/>
            <a:r>
              <a:rPr lang="en-US" dirty="0"/>
              <a:t>If no more vertices are unknown, terminate loop</a:t>
            </a:r>
          </a:p>
          <a:p>
            <a:pPr lvl="1"/>
            <a:r>
              <a:rPr lang="en-US" dirty="0"/>
              <a:t>Mark </a:t>
            </a:r>
            <a:r>
              <a:rPr lang="en-US" i="1" dirty="0"/>
              <a:t>v</a:t>
            </a:r>
            <a:r>
              <a:rPr lang="en-US" dirty="0"/>
              <a:t> as known</a:t>
            </a:r>
          </a:p>
          <a:p>
            <a:pPr lvl="1"/>
            <a:r>
              <a:rPr lang="en-US" dirty="0"/>
              <a:t>For each edge from </a:t>
            </a:r>
            <a:r>
              <a:rPr lang="en-US" i="1" dirty="0"/>
              <a:t>v</a:t>
            </a:r>
            <a:r>
              <a:rPr lang="en-US" dirty="0"/>
              <a:t> to adjacent unknown vertices </a:t>
            </a:r>
            <a:r>
              <a:rPr lang="en-US" i="1" dirty="0"/>
              <a:t>w</a:t>
            </a:r>
          </a:p>
          <a:p>
            <a:pPr lvl="2"/>
            <a:r>
              <a:rPr lang="en-US" dirty="0"/>
              <a:t>If the total distance to </a:t>
            </a:r>
            <a:r>
              <a:rPr lang="en-US" i="1" dirty="0"/>
              <a:t>w</a:t>
            </a:r>
            <a:r>
              <a:rPr lang="en-US" dirty="0"/>
              <a:t> is less than the current distance to </a:t>
            </a:r>
            <a:r>
              <a:rPr lang="en-US" i="1" dirty="0"/>
              <a:t>w</a:t>
            </a:r>
          </a:p>
          <a:p>
            <a:pPr lvl="3"/>
            <a:r>
              <a:rPr lang="en-US" dirty="0"/>
              <a:t>Update </a:t>
            </a:r>
            <a:r>
              <a:rPr lang="en-US" i="1" dirty="0" err="1"/>
              <a:t>w</a:t>
            </a:r>
            <a:r>
              <a:rPr lang="en-US" dirty="0" err="1"/>
              <a:t>’s</a:t>
            </a:r>
            <a:r>
              <a:rPr lang="en-US" dirty="0"/>
              <a:t> distance and the path to </a:t>
            </a:r>
            <a:r>
              <a:rPr lang="en-US" i="1" dirty="0"/>
              <a:t>w</a:t>
            </a:r>
          </a:p>
          <a:p>
            <a:pPr lvl="3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6194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pPr eaLnBrk="1" hangingPunct="1"/>
            <a:r>
              <a:rPr lang="en-US"/>
              <a:t> </a:t>
            </a:r>
          </a:p>
        </p:txBody>
      </p:sp>
      <p:graphicFrame>
        <p:nvGraphicFramePr>
          <p:cNvPr id="34899" name="Group 83"/>
          <p:cNvGraphicFramePr>
            <a:graphicFrameLocks noGrp="1"/>
          </p:cNvGraphicFramePr>
          <p:nvPr>
            <p:ph type="tbl" idx="1"/>
            <p:custDataLst>
              <p:tags r:id="rId2"/>
            </p:custDataLst>
          </p:nvPr>
        </p:nvGraphicFramePr>
        <p:xfrm>
          <a:off x="1676400" y="2565400"/>
          <a:ext cx="3886200" cy="3705226"/>
        </p:xfrm>
        <a:graphic>
          <a:graphicData uri="http://schemas.openxmlformats.org/drawingml/2006/table">
            <a:tbl>
              <a:tblPr/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7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715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6355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Known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Dist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path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v0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61963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v1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v2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v3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v4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61963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v5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63550"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v6</a:t>
                      </a:r>
                    </a:p>
                  </a:txBody>
                  <a:tcPr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8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pSp>
        <p:nvGrpSpPr>
          <p:cNvPr id="2" name="Group 84"/>
          <p:cNvGrpSpPr>
            <a:grpSpLocks/>
          </p:cNvGrpSpPr>
          <p:nvPr/>
        </p:nvGrpSpPr>
        <p:grpSpPr bwMode="auto">
          <a:xfrm>
            <a:off x="4895850" y="287338"/>
            <a:ext cx="5619750" cy="3117850"/>
            <a:chOff x="2220" y="181"/>
            <a:chExt cx="3540" cy="1964"/>
          </a:xfrm>
        </p:grpSpPr>
        <p:sp>
          <p:nvSpPr>
            <p:cNvPr id="36915" name="Oval 4"/>
            <p:cNvSpPr>
              <a:spLocks noChangeAspect="1"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3884" y="928"/>
              <a:ext cx="384" cy="166"/>
            </a:xfrm>
            <a:prstGeom prst="ellipse">
              <a:avLst/>
            </a:prstGeom>
            <a:noFill/>
            <a:ln w="38100">
              <a:solidFill>
                <a:srgbClr val="008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/>
                <a:t>v</a:t>
              </a:r>
              <a:r>
                <a:rPr lang="en-US" baseline="-25000"/>
                <a:t>3</a:t>
              </a:r>
            </a:p>
          </p:txBody>
        </p:sp>
        <p:sp>
          <p:nvSpPr>
            <p:cNvPr id="36916" name="Oval 5"/>
            <p:cNvSpPr>
              <a:spLocks noChangeAspect="1" noChangeArrowheads="1"/>
            </p:cNvSpPr>
            <p:nvPr>
              <p:custDataLst>
                <p:tags r:id="rId4"/>
              </p:custDataLst>
            </p:nvPr>
          </p:nvSpPr>
          <p:spPr bwMode="auto">
            <a:xfrm>
              <a:off x="5356" y="1979"/>
              <a:ext cx="384" cy="166"/>
            </a:xfrm>
            <a:prstGeom prst="ellipse">
              <a:avLst/>
            </a:prstGeom>
            <a:noFill/>
            <a:ln w="38100">
              <a:solidFill>
                <a:srgbClr val="008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/>
                <a:t>v</a:t>
              </a:r>
              <a:r>
                <a:rPr lang="en-US" baseline="-25000"/>
                <a:t>6</a:t>
              </a:r>
            </a:p>
          </p:txBody>
        </p:sp>
        <p:sp>
          <p:nvSpPr>
            <p:cNvPr id="36917" name="Oval 6"/>
            <p:cNvSpPr>
              <a:spLocks noChangeAspect="1" noChangeArrowheads="1"/>
            </p:cNvSpPr>
            <p:nvPr>
              <p:custDataLst>
                <p:tags r:id="rId5"/>
              </p:custDataLst>
            </p:nvPr>
          </p:nvSpPr>
          <p:spPr bwMode="auto">
            <a:xfrm>
              <a:off x="4844" y="181"/>
              <a:ext cx="384" cy="166"/>
            </a:xfrm>
            <a:prstGeom prst="ellipse">
              <a:avLst/>
            </a:prstGeom>
            <a:noFill/>
            <a:ln w="38100">
              <a:solidFill>
                <a:srgbClr val="008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/>
                <a:t>v</a:t>
              </a:r>
              <a:r>
                <a:rPr lang="en-US" baseline="-25000"/>
                <a:t>1</a:t>
              </a:r>
            </a:p>
          </p:txBody>
        </p:sp>
        <p:sp>
          <p:nvSpPr>
            <p:cNvPr id="36918" name="Oval 7"/>
            <p:cNvSpPr>
              <a:spLocks noChangeAspect="1"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2220" y="928"/>
              <a:ext cx="384" cy="166"/>
            </a:xfrm>
            <a:prstGeom prst="ellipse">
              <a:avLst/>
            </a:prstGeom>
            <a:noFill/>
            <a:ln w="38100">
              <a:solidFill>
                <a:srgbClr val="008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/>
                <a:t>v</a:t>
              </a:r>
              <a:r>
                <a:rPr lang="en-US" baseline="-25000"/>
                <a:t>2</a:t>
              </a:r>
            </a:p>
          </p:txBody>
        </p:sp>
        <p:sp>
          <p:nvSpPr>
            <p:cNvPr id="36919" name="Oval 8"/>
            <p:cNvSpPr>
              <a:spLocks noChangeAspect="1" noChangeArrowheads="1"/>
            </p:cNvSpPr>
            <p:nvPr>
              <p:custDataLst>
                <p:tags r:id="rId7"/>
              </p:custDataLst>
            </p:nvPr>
          </p:nvSpPr>
          <p:spPr bwMode="auto">
            <a:xfrm>
              <a:off x="5292" y="928"/>
              <a:ext cx="384" cy="166"/>
            </a:xfrm>
            <a:prstGeom prst="ellipse">
              <a:avLst/>
            </a:prstGeom>
            <a:noFill/>
            <a:ln w="38100">
              <a:solidFill>
                <a:srgbClr val="008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/>
                <a:t>v</a:t>
              </a:r>
              <a:r>
                <a:rPr lang="en-US" baseline="-25000"/>
                <a:t>4</a:t>
              </a:r>
            </a:p>
          </p:txBody>
        </p:sp>
        <p:cxnSp>
          <p:nvCxnSpPr>
            <p:cNvPr id="36920" name="AutoShape 9"/>
            <p:cNvCxnSpPr>
              <a:cxnSpLocks noChangeShapeType="1"/>
              <a:stCxn id="36931" idx="5"/>
              <a:endCxn id="36915" idx="1"/>
            </p:cNvCxnSpPr>
            <p:nvPr>
              <p:custDataLst>
                <p:tags r:id="rId8"/>
              </p:custDataLst>
            </p:nvPr>
          </p:nvCxnSpPr>
          <p:spPr bwMode="auto">
            <a:xfrm>
              <a:off x="2676" y="387"/>
              <a:ext cx="1264" cy="55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36921" name="AutoShape 10"/>
            <p:cNvCxnSpPr>
              <a:cxnSpLocks noChangeShapeType="1"/>
              <a:stCxn id="36915" idx="5"/>
              <a:endCxn id="36916" idx="2"/>
            </p:cNvCxnSpPr>
            <p:nvPr>
              <p:custDataLst>
                <p:tags r:id="rId9"/>
              </p:custDataLst>
            </p:nvPr>
          </p:nvCxnSpPr>
          <p:spPr bwMode="auto">
            <a:xfrm>
              <a:off x="4212" y="1078"/>
              <a:ext cx="1132" cy="98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36922" name="AutoShape 11"/>
            <p:cNvCxnSpPr>
              <a:cxnSpLocks noChangeShapeType="1"/>
              <a:stCxn id="36915" idx="6"/>
              <a:endCxn id="36919" idx="2"/>
            </p:cNvCxnSpPr>
            <p:nvPr>
              <p:custDataLst>
                <p:tags r:id="rId10"/>
              </p:custDataLst>
            </p:nvPr>
          </p:nvCxnSpPr>
          <p:spPr bwMode="auto">
            <a:xfrm>
              <a:off x="4280" y="1011"/>
              <a:ext cx="1000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36923" name="AutoShape 12"/>
            <p:cNvCxnSpPr>
              <a:cxnSpLocks noChangeShapeType="1"/>
              <a:stCxn id="36926" idx="6"/>
              <a:endCxn id="36916" idx="2"/>
            </p:cNvCxnSpPr>
            <p:nvPr>
              <p:custDataLst>
                <p:tags r:id="rId11"/>
              </p:custDataLst>
            </p:nvPr>
          </p:nvCxnSpPr>
          <p:spPr bwMode="auto">
            <a:xfrm>
              <a:off x="3576" y="2034"/>
              <a:ext cx="1768" cy="2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36924" name="AutoShape 13"/>
            <p:cNvCxnSpPr>
              <a:cxnSpLocks noChangeShapeType="1"/>
              <a:stCxn id="36931" idx="4"/>
              <a:endCxn id="36918" idx="0"/>
            </p:cNvCxnSpPr>
            <p:nvPr>
              <p:custDataLst>
                <p:tags r:id="rId12"/>
              </p:custDataLst>
            </p:nvPr>
          </p:nvCxnSpPr>
          <p:spPr bwMode="auto">
            <a:xfrm flipH="1">
              <a:off x="2412" y="412"/>
              <a:ext cx="128" cy="50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36925" name="AutoShape 14"/>
            <p:cNvCxnSpPr>
              <a:cxnSpLocks noChangeShapeType="1"/>
              <a:stCxn id="36918" idx="5"/>
              <a:endCxn id="36926" idx="1"/>
            </p:cNvCxnSpPr>
            <p:nvPr>
              <p:custDataLst>
                <p:tags r:id="rId13"/>
              </p:custDataLst>
            </p:nvPr>
          </p:nvCxnSpPr>
          <p:spPr bwMode="auto">
            <a:xfrm>
              <a:off x="2548" y="1078"/>
              <a:ext cx="688" cy="888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36926" name="Oval 15"/>
            <p:cNvSpPr>
              <a:spLocks noChangeAspect="1"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3180" y="1951"/>
              <a:ext cx="384" cy="166"/>
            </a:xfrm>
            <a:prstGeom prst="ellipse">
              <a:avLst/>
            </a:prstGeom>
            <a:noFill/>
            <a:ln w="38100">
              <a:solidFill>
                <a:srgbClr val="008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/>
                <a:t>v</a:t>
              </a:r>
              <a:r>
                <a:rPr lang="en-US" baseline="-25000"/>
                <a:t>5</a:t>
              </a:r>
            </a:p>
          </p:txBody>
        </p:sp>
        <p:cxnSp>
          <p:nvCxnSpPr>
            <p:cNvPr id="36927" name="AutoShape 16"/>
            <p:cNvCxnSpPr>
              <a:cxnSpLocks noChangeShapeType="1"/>
              <a:stCxn id="36915" idx="3"/>
              <a:endCxn id="36926" idx="0"/>
            </p:cNvCxnSpPr>
            <p:nvPr>
              <p:custDataLst>
                <p:tags r:id="rId15"/>
              </p:custDataLst>
            </p:nvPr>
          </p:nvCxnSpPr>
          <p:spPr bwMode="auto">
            <a:xfrm flipH="1">
              <a:off x="3372" y="1078"/>
              <a:ext cx="568" cy="864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36928" name="AutoShape 17"/>
            <p:cNvCxnSpPr>
              <a:cxnSpLocks noChangeShapeType="1"/>
              <a:stCxn id="36919" idx="0"/>
              <a:endCxn id="36917" idx="5"/>
            </p:cNvCxnSpPr>
            <p:nvPr>
              <p:custDataLst>
                <p:tags r:id="rId16"/>
              </p:custDataLst>
            </p:nvPr>
          </p:nvCxnSpPr>
          <p:spPr bwMode="auto">
            <a:xfrm flipH="1" flipV="1">
              <a:off x="5172" y="332"/>
              <a:ext cx="312" cy="587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36929" name="AutoShape 18"/>
            <p:cNvCxnSpPr>
              <a:cxnSpLocks noChangeShapeType="1"/>
              <a:stCxn id="36918" idx="6"/>
              <a:endCxn id="36915" idx="2"/>
            </p:cNvCxnSpPr>
            <p:nvPr>
              <p:custDataLst>
                <p:tags r:id="rId17"/>
              </p:custDataLst>
            </p:nvPr>
          </p:nvCxnSpPr>
          <p:spPr bwMode="auto">
            <a:xfrm>
              <a:off x="2616" y="1011"/>
              <a:ext cx="1256" cy="0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36930" name="AutoShape 19"/>
            <p:cNvCxnSpPr>
              <a:cxnSpLocks noChangeShapeType="1"/>
              <a:stCxn id="36917" idx="2"/>
              <a:endCxn id="36931" idx="6"/>
            </p:cNvCxnSpPr>
            <p:nvPr>
              <p:custDataLst>
                <p:tags r:id="rId18"/>
              </p:custDataLst>
            </p:nvPr>
          </p:nvCxnSpPr>
          <p:spPr bwMode="auto">
            <a:xfrm flipH="1">
              <a:off x="2744" y="264"/>
              <a:ext cx="2088" cy="5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36931" name="Oval 20"/>
            <p:cNvSpPr>
              <a:spLocks noChangeAspect="1"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2348" y="237"/>
              <a:ext cx="384" cy="165"/>
            </a:xfrm>
            <a:prstGeom prst="ellipse">
              <a:avLst/>
            </a:prstGeom>
            <a:noFill/>
            <a:ln w="38100">
              <a:solidFill>
                <a:srgbClr val="008000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 eaLnBrk="0" hangingPunct="0"/>
              <a:r>
                <a:rPr lang="en-US"/>
                <a:t>v</a:t>
              </a:r>
              <a:r>
                <a:rPr lang="en-US" baseline="-25000"/>
                <a:t>0</a:t>
              </a:r>
            </a:p>
          </p:txBody>
        </p:sp>
        <p:cxnSp>
          <p:nvCxnSpPr>
            <p:cNvPr id="36932" name="AutoShape 21"/>
            <p:cNvCxnSpPr>
              <a:cxnSpLocks noChangeShapeType="1"/>
              <a:stCxn id="36915" idx="7"/>
              <a:endCxn id="36917" idx="3"/>
            </p:cNvCxnSpPr>
            <p:nvPr>
              <p:custDataLst>
                <p:tags r:id="rId20"/>
              </p:custDataLst>
            </p:nvPr>
          </p:nvCxnSpPr>
          <p:spPr bwMode="auto">
            <a:xfrm flipV="1">
              <a:off x="4212" y="332"/>
              <a:ext cx="688" cy="611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cxnSp>
          <p:nvCxnSpPr>
            <p:cNvPr id="36933" name="AutoShape 22"/>
            <p:cNvCxnSpPr>
              <a:cxnSpLocks noChangeShapeType="1"/>
              <a:stCxn id="36916" idx="0"/>
              <a:endCxn id="36919" idx="4"/>
            </p:cNvCxnSpPr>
            <p:nvPr>
              <p:custDataLst>
                <p:tags r:id="rId21"/>
              </p:custDataLst>
            </p:nvPr>
          </p:nvCxnSpPr>
          <p:spPr bwMode="auto">
            <a:xfrm flipH="1" flipV="1">
              <a:off x="5484" y="1103"/>
              <a:ext cx="64" cy="866"/>
            </a:xfrm>
            <a:prstGeom prst="straightConnector1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 type="triangle" w="med" len="med"/>
            </a:ln>
          </p:spPr>
        </p:cxnSp>
        <p:sp>
          <p:nvSpPr>
            <p:cNvPr id="36934" name="Text Box 24"/>
            <p:cNvSpPr txBox="1">
              <a:spLocks noChangeArrowheads="1"/>
            </p:cNvSpPr>
            <p:nvPr>
              <p:custDataLst>
                <p:tags r:id="rId22"/>
              </p:custDataLst>
            </p:nvPr>
          </p:nvSpPr>
          <p:spPr bwMode="auto">
            <a:xfrm>
              <a:off x="2976" y="76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1</a:t>
              </a:r>
            </a:p>
          </p:txBody>
        </p:sp>
        <p:sp>
          <p:nvSpPr>
            <p:cNvPr id="36935" name="Text Box 25"/>
            <p:cNvSpPr txBox="1">
              <a:spLocks noChangeArrowheads="1"/>
            </p:cNvSpPr>
            <p:nvPr>
              <p:custDataLst>
                <p:tags r:id="rId23"/>
              </p:custDataLst>
            </p:nvPr>
          </p:nvSpPr>
          <p:spPr bwMode="auto">
            <a:xfrm>
              <a:off x="3744" y="240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2</a:t>
              </a:r>
            </a:p>
          </p:txBody>
        </p:sp>
        <p:sp>
          <p:nvSpPr>
            <p:cNvPr id="36936" name="Text Box 26"/>
            <p:cNvSpPr txBox="1">
              <a:spLocks noChangeArrowheads="1"/>
            </p:cNvSpPr>
            <p:nvPr>
              <p:custDataLst>
                <p:tags r:id="rId24"/>
              </p:custDataLst>
            </p:nvPr>
          </p:nvSpPr>
          <p:spPr bwMode="auto">
            <a:xfrm>
              <a:off x="2784" y="1536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2</a:t>
              </a:r>
            </a:p>
          </p:txBody>
        </p:sp>
        <p:sp>
          <p:nvSpPr>
            <p:cNvPr id="36937" name="Text Box 27"/>
            <p:cNvSpPr txBox="1">
              <a:spLocks noChangeArrowheads="1"/>
            </p:cNvSpPr>
            <p:nvPr>
              <p:custDataLst>
                <p:tags r:id="rId25"/>
              </p:custDataLst>
            </p:nvPr>
          </p:nvSpPr>
          <p:spPr bwMode="auto">
            <a:xfrm>
              <a:off x="2220" y="572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2</a:t>
              </a:r>
            </a:p>
          </p:txBody>
        </p:sp>
        <p:sp>
          <p:nvSpPr>
            <p:cNvPr id="36938" name="Text Box 28"/>
            <p:cNvSpPr txBox="1">
              <a:spLocks noChangeArrowheads="1"/>
            </p:cNvSpPr>
            <p:nvPr>
              <p:custDataLst>
                <p:tags r:id="rId26"/>
              </p:custDataLst>
            </p:nvPr>
          </p:nvSpPr>
          <p:spPr bwMode="auto">
            <a:xfrm>
              <a:off x="4752" y="76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1</a:t>
              </a:r>
            </a:p>
          </p:txBody>
        </p:sp>
        <p:sp>
          <p:nvSpPr>
            <p:cNvPr id="36939" name="Text Box 29"/>
            <p:cNvSpPr txBox="1">
              <a:spLocks noChangeArrowheads="1"/>
            </p:cNvSpPr>
            <p:nvPr>
              <p:custDataLst>
                <p:tags r:id="rId27"/>
              </p:custDataLst>
            </p:nvPr>
          </p:nvSpPr>
          <p:spPr bwMode="auto">
            <a:xfrm>
              <a:off x="3504" y="528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1</a:t>
              </a:r>
            </a:p>
          </p:txBody>
        </p:sp>
        <p:sp>
          <p:nvSpPr>
            <p:cNvPr id="36940" name="Text Box 30"/>
            <p:cNvSpPr txBox="1">
              <a:spLocks noChangeArrowheads="1"/>
            </p:cNvSpPr>
            <p:nvPr>
              <p:custDataLst>
                <p:tags r:id="rId28"/>
              </p:custDataLst>
            </p:nvPr>
          </p:nvSpPr>
          <p:spPr bwMode="auto">
            <a:xfrm>
              <a:off x="5356" y="545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1</a:t>
              </a:r>
            </a:p>
          </p:txBody>
        </p:sp>
        <p:sp>
          <p:nvSpPr>
            <p:cNvPr id="36941" name="Text Box 31"/>
            <p:cNvSpPr txBox="1">
              <a:spLocks noChangeArrowheads="1"/>
            </p:cNvSpPr>
            <p:nvPr>
              <p:custDataLst>
                <p:tags r:id="rId29"/>
              </p:custDataLst>
            </p:nvPr>
          </p:nvSpPr>
          <p:spPr bwMode="auto">
            <a:xfrm>
              <a:off x="4848" y="1440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5</a:t>
              </a:r>
            </a:p>
          </p:txBody>
        </p:sp>
        <p:sp>
          <p:nvSpPr>
            <p:cNvPr id="36942" name="Text Box 32"/>
            <p:cNvSpPr txBox="1">
              <a:spLocks noChangeArrowheads="1"/>
            </p:cNvSpPr>
            <p:nvPr>
              <p:custDataLst>
                <p:tags r:id="rId30"/>
              </p:custDataLst>
            </p:nvPr>
          </p:nvSpPr>
          <p:spPr bwMode="auto">
            <a:xfrm>
              <a:off x="5548" y="145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3</a:t>
              </a:r>
            </a:p>
          </p:txBody>
        </p:sp>
        <p:sp>
          <p:nvSpPr>
            <p:cNvPr id="36943" name="Text Box 33"/>
            <p:cNvSpPr txBox="1">
              <a:spLocks noChangeArrowheads="1"/>
            </p:cNvSpPr>
            <p:nvPr>
              <p:custDataLst>
                <p:tags r:id="rId31"/>
              </p:custDataLst>
            </p:nvPr>
          </p:nvSpPr>
          <p:spPr bwMode="auto">
            <a:xfrm>
              <a:off x="4268" y="517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5</a:t>
              </a:r>
            </a:p>
          </p:txBody>
        </p:sp>
        <p:sp>
          <p:nvSpPr>
            <p:cNvPr id="36944" name="Text Box 34"/>
            <p:cNvSpPr txBox="1">
              <a:spLocks noChangeArrowheads="1"/>
            </p:cNvSpPr>
            <p:nvPr>
              <p:custDataLst>
                <p:tags r:id="rId32"/>
              </p:custDataLst>
            </p:nvPr>
          </p:nvSpPr>
          <p:spPr bwMode="auto">
            <a:xfrm>
              <a:off x="3372" y="1319"/>
              <a:ext cx="21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6</a:t>
              </a:r>
            </a:p>
          </p:txBody>
        </p:sp>
        <p:sp>
          <p:nvSpPr>
            <p:cNvPr id="36945" name="Text Box 35"/>
            <p:cNvSpPr txBox="1">
              <a:spLocks noChangeArrowheads="1"/>
            </p:cNvSpPr>
            <p:nvPr>
              <p:custDataLst>
                <p:tags r:id="rId33"/>
              </p:custDataLst>
            </p:nvPr>
          </p:nvSpPr>
          <p:spPr bwMode="auto">
            <a:xfrm>
              <a:off x="4176" y="1776"/>
              <a:ext cx="308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b="1"/>
                <a:t>10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27958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7890" name="Rectangle 2"/>
          <p:cNvSpPr>
            <a:spLocks noGrp="1" noChangeArrowheads="1"/>
          </p:cNvSpPr>
          <p:nvPr>
            <p:ph sz="quarter" idx="1"/>
            <p:custDataLst>
              <p:tags r:id="rId1"/>
            </p:custDataLst>
          </p:nvPr>
        </p:nvSpPr>
        <p:spPr>
          <a:xfrm>
            <a:off x="1752600" y="304800"/>
            <a:ext cx="8839200" cy="6057900"/>
          </a:xfrm>
        </p:spPr>
        <p:txBody>
          <a:bodyPr/>
          <a:lstStyle/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void Graph::dijkstra(Vertex s){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  Vertex v,w;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  s.dist = 0;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sz="2400" b="1">
              <a:latin typeface="Courier New" pitchFamily="49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  while (there exist unknown vertices, find the </a:t>
            </a:r>
            <a:br>
              <a:rPr lang="en-US" sz="2400" b="1">
                <a:latin typeface="Courier New" pitchFamily="49" charset="0"/>
              </a:rPr>
            </a:br>
            <a:r>
              <a:rPr lang="en-US" sz="2400" b="1">
                <a:latin typeface="Courier New" pitchFamily="49" charset="0"/>
              </a:rPr>
              <a:t>	    unknown </a:t>
            </a:r>
            <a:r>
              <a:rPr lang="en-US" sz="2400" b="1">
                <a:solidFill>
                  <a:schemeClr val="accent2"/>
                </a:solidFill>
                <a:latin typeface="Courier New" pitchFamily="49" charset="0"/>
              </a:rPr>
              <a:t>v</a:t>
            </a:r>
            <a:r>
              <a:rPr lang="en-US" sz="2400" b="1">
                <a:latin typeface="Courier New" pitchFamily="49" charset="0"/>
              </a:rPr>
              <a:t> with the smallest distance)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    </a:t>
            </a:r>
            <a:r>
              <a:rPr lang="en-US" sz="2400" b="1">
                <a:solidFill>
                  <a:schemeClr val="accent2"/>
                </a:solidFill>
                <a:latin typeface="Courier New" pitchFamily="49" charset="0"/>
              </a:rPr>
              <a:t>v.known = true;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sz="2400" b="1">
              <a:latin typeface="Courier New" pitchFamily="49" charset="0"/>
            </a:endParaRP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    </a:t>
            </a:r>
            <a:r>
              <a:rPr lang="en-US" sz="2400" b="1">
                <a:solidFill>
                  <a:srgbClr val="339933"/>
                </a:solidFill>
                <a:latin typeface="Courier New" pitchFamily="49" charset="0"/>
              </a:rPr>
              <a:t>for each w adjacent to v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      if (!w.known)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        if (v.dist + Cost_VW &lt; w.dist){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		     w.dist = v.dist + Cost_VW;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          w.path = v;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        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  }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r>
              <a:rPr lang="en-US" sz="2400" b="1">
                <a:latin typeface="Courier New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096955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dirty="0"/>
              <a:t>Naïve Analysis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7891" name="Rectangle 3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dirty="0"/>
              <a:t>How long does it take to find the smallest unknown distance?</a:t>
            </a:r>
          </a:p>
          <a:p>
            <a:pPr lvl="1"/>
            <a:r>
              <a:rPr lang="en-US" dirty="0"/>
              <a:t>simple scan using an array: O(v)</a:t>
            </a:r>
          </a:p>
          <a:p>
            <a:r>
              <a:rPr lang="en-US" dirty="0"/>
              <a:t>Total running time:</a:t>
            </a:r>
          </a:p>
          <a:p>
            <a:pPr lvl="1"/>
            <a:r>
              <a:rPr lang="en-US" dirty="0"/>
              <a:t>Using a simple scan: O(v</a:t>
            </a:r>
            <a:r>
              <a:rPr lang="en-US" baseline="30000" dirty="0"/>
              <a:t>2</a:t>
            </a:r>
            <a:r>
              <a:rPr lang="en-US" dirty="0"/>
              <a:t>+e) = O(v</a:t>
            </a:r>
            <a:r>
              <a:rPr lang="en-US" baseline="30000" dirty="0"/>
              <a:t>2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52246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20" name="Rectangle 3"/>
          <p:cNvSpPr>
            <a:spLocks noGrp="1" noChangeArrowheads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/>
              <a:t>Dijkstra' Algorithm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CC1BBE-66B1-403A-8C7E-C57A0F3A107F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86019" name="Rectangle 2"/>
          <p:cNvSpPr>
            <a:spLocks noGrp="1" noChangeArrowheads="1"/>
          </p:cNvSpPr>
          <p:nvPr>
            <p:ph sz="quarter" idx="1"/>
            <p:custDataLst>
              <p:tags r:id="rId2"/>
            </p:custDataLst>
          </p:nvPr>
        </p:nvSpPr>
        <p:spPr>
          <a:xfrm>
            <a:off x="1981200" y="1219200"/>
            <a:ext cx="8229600" cy="5334000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 err="1">
                <a:latin typeface="Courier New" pitchFamily="49" charset="0"/>
              </a:rPr>
              <a:t>dijkstra</a:t>
            </a:r>
            <a:r>
              <a:rPr lang="en-US" sz="2000" b="1" dirty="0">
                <a:latin typeface="Courier New" pitchFamily="49" charset="0"/>
              </a:rPr>
              <a:t>(G, wt,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</a:rPr>
              <a:t> s</a:t>
            </a:r>
            <a:r>
              <a:rPr lang="en-US" sz="2000" b="1" dirty="0">
                <a:latin typeface="Courier New" pitchFamily="49" charset="0"/>
              </a:rPr>
              <a:t>)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 init PQ to be empty;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 err="1">
                <a:latin typeface="Courier New" pitchFamily="49" charset="0"/>
              </a:rPr>
              <a:t>PQ.Insert</a:t>
            </a:r>
            <a:r>
              <a:rPr lang="en-US" sz="2000" b="1" dirty="0">
                <a:latin typeface="Courier New" pitchFamily="49" charset="0"/>
              </a:rPr>
              <a:t>(s,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</a:rPr>
              <a:t>dist=0</a:t>
            </a:r>
            <a:r>
              <a:rPr lang="en-US" sz="2000" b="1" dirty="0">
                <a:latin typeface="Courier New" pitchFamily="49" charset="0"/>
              </a:rPr>
              <a:t>);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parent[s] = NULL;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dist[s] = 0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while (PQ not empty)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v =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PQ.ExtractMin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();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for each </a:t>
            </a:r>
            <a:r>
              <a:rPr lang="en-US" sz="2000" b="1" i="1" dirty="0">
                <a:latin typeface="Courier New" pitchFamily="49" charset="0"/>
                <a:sym typeface="Symbol" pitchFamily="18" charset="2"/>
              </a:rPr>
              <a:t>w</a:t>
            </a: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adj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to v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if (w</a:t>
            </a:r>
            <a:r>
              <a:rPr lang="en-US" sz="2000" b="1" dirty="0">
                <a:latin typeface="Courier New" pitchFamily="49" charset="0"/>
              </a:rPr>
              <a:t> 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is unseen) {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dist[w] =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dist[v] + wt(</a:t>
            </a:r>
            <a:r>
              <a:rPr lang="en-US" sz="2000" b="1" dirty="0" err="1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)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PQ.Insert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(w,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dist[w] 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);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parent[w] = v;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	   }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else if (w is fringe &amp;&amp;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dist[v] + wt(</a:t>
            </a:r>
            <a:r>
              <a:rPr lang="en-US" sz="2000" b="1" dirty="0" err="1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) &lt; dist[w]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) {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dist[w] =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dist[v] + wt(</a:t>
            </a:r>
            <a:r>
              <a:rPr lang="en-US" sz="2000" b="1" dirty="0" err="1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v,w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)</a:t>
            </a:r>
            <a:endParaRPr lang="en-US" sz="2000" b="1" dirty="0">
              <a:latin typeface="Courier New" pitchFamily="49" charset="0"/>
              <a:sym typeface="Symbol" pitchFamily="18" charset="2"/>
            </a:endParaRP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</a:t>
            </a:r>
            <a:r>
              <a:rPr lang="en-US" sz="2000" b="1" dirty="0" err="1">
                <a:latin typeface="Courier New" pitchFamily="49" charset="0"/>
                <a:sym typeface="Symbol" pitchFamily="18" charset="2"/>
              </a:rPr>
              <a:t>PQ.decreaseKey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(w, </a:t>
            </a:r>
            <a:r>
              <a:rPr lang="en-US" sz="2000" b="1" dirty="0">
                <a:solidFill>
                  <a:schemeClr val="accent1"/>
                </a:solidFill>
                <a:latin typeface="Courier New" pitchFamily="49" charset="0"/>
                <a:sym typeface="Symbol" pitchFamily="18" charset="2"/>
              </a:rPr>
              <a:t>dist[w]</a:t>
            </a:r>
            <a:r>
              <a:rPr lang="en-US" sz="2000" b="1" dirty="0">
                <a:latin typeface="Courier New" pitchFamily="49" charset="0"/>
                <a:sym typeface="Symbol" pitchFamily="18" charset="2"/>
              </a:rPr>
              <a:t>);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   parent[w] = v;</a:t>
            </a:r>
          </a:p>
          <a:p>
            <a:pPr>
              <a:lnSpc>
                <a:spcPct val="80000"/>
              </a:lnSpc>
              <a:buFont typeface="Monotype Sorts" charset="2"/>
              <a:buNone/>
            </a:pPr>
            <a:r>
              <a:rPr lang="en-US" sz="2000" b="1" dirty="0">
                <a:latin typeface="Courier New" pitchFamily="49" charset="0"/>
                <a:sym typeface="Symbol" pitchFamily="18" charset="2"/>
              </a:rPr>
              <a:t>     }</a:t>
            </a:r>
          </a:p>
        </p:txBody>
      </p:sp>
    </p:spTree>
    <p:extLst>
      <p:ext uri="{BB962C8B-B14F-4D97-AF65-F5344CB8AC3E}">
        <p14:creationId xmlns:p14="http://schemas.microsoft.com/office/powerpoint/2010/main" val="345419653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_INSTRUCTOR VIEW19C14C36-AC8E-43BC-9DB6-C2AAF774C7DC|PANE__TAG" val="_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gin">
  <a:themeElements>
    <a:clrScheme name="Origin">
      <a:dk1>
        <a:sysClr val="windowText" lastClr="000000"/>
      </a:dk1>
      <a:lt1>
        <a:sysClr val="window" lastClr="FFFFFF"/>
      </a:lt1>
      <a:dk2>
        <a:srgbClr val="464653"/>
      </a:dk2>
      <a:lt2>
        <a:srgbClr val="DDE9EC"/>
      </a:lt2>
      <a:accent1>
        <a:srgbClr val="727CA3"/>
      </a:accent1>
      <a:accent2>
        <a:srgbClr val="9FB8CD"/>
      </a:accent2>
      <a:accent3>
        <a:srgbClr val="D2DA7A"/>
      </a:accent3>
      <a:accent4>
        <a:srgbClr val="FADA7A"/>
      </a:accent4>
      <a:accent5>
        <a:srgbClr val="B88472"/>
      </a:accent5>
      <a:accent6>
        <a:srgbClr val="8E736A"/>
      </a:accent6>
      <a:hlink>
        <a:srgbClr val="B292CA"/>
      </a:hlink>
      <a:folHlink>
        <a:srgbClr val="6B5680"/>
      </a:folHlink>
    </a:clrScheme>
    <a:fontScheme name="Origin">
      <a:maj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Gill Sans MT"/>
        <a:ea typeface=""/>
        <a:cs typeface=""/>
        <a:font script="Grek" typeface="Calibri"/>
        <a:font script="Cyrl" typeface="Calibri"/>
        <a:font script="Jpan" typeface="ＭＳ Ｐゴシック"/>
        <a:font script="Hang" typeface="맑은 고딕"/>
        <a:font script="Hans" typeface="华文新魏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rigin">
      <a:fillStyleLst>
        <a:solidFill>
          <a:schemeClr val="phClr"/>
        </a:solidFill>
        <a:gradFill rotWithShape="1">
          <a:gsLst>
            <a:gs pos="0">
              <a:schemeClr val="phClr">
                <a:tint val="45000"/>
                <a:satMod val="200000"/>
              </a:schemeClr>
            </a:gs>
            <a:gs pos="30000">
              <a:schemeClr val="phClr">
                <a:tint val="61000"/>
                <a:satMod val="200000"/>
              </a:schemeClr>
            </a:gs>
            <a:gs pos="45000">
              <a:schemeClr val="phClr">
                <a:tint val="66000"/>
                <a:satMod val="200000"/>
              </a:schemeClr>
            </a:gs>
            <a:gs pos="55000">
              <a:schemeClr val="phClr">
                <a:tint val="66000"/>
                <a:satMod val="200000"/>
              </a:schemeClr>
            </a:gs>
            <a:gs pos="73000">
              <a:schemeClr val="phClr">
                <a:tint val="61000"/>
                <a:satMod val="200000"/>
              </a:schemeClr>
            </a:gs>
            <a:gs pos="100000">
              <a:schemeClr val="phClr">
                <a:tint val="45000"/>
                <a:satMod val="200000"/>
              </a:schemeClr>
            </a:gs>
          </a:gsLst>
          <a:lin ang="950000" scaled="1"/>
        </a:gradFill>
        <a:gradFill rotWithShape="1">
          <a:gsLst>
            <a:gs pos="0">
              <a:schemeClr val="phClr">
                <a:shade val="63000"/>
              </a:schemeClr>
            </a:gs>
            <a:gs pos="30000">
              <a:schemeClr val="phClr">
                <a:shade val="90000"/>
                <a:satMod val="110000"/>
              </a:schemeClr>
            </a:gs>
            <a:gs pos="45000">
              <a:schemeClr val="phClr">
                <a:shade val="100000"/>
                <a:satMod val="118000"/>
              </a:schemeClr>
            </a:gs>
            <a:gs pos="55000">
              <a:schemeClr val="phClr">
                <a:shade val="100000"/>
                <a:satMod val="118000"/>
              </a:schemeClr>
            </a:gs>
            <a:gs pos="73000">
              <a:schemeClr val="phClr">
                <a:shade val="90000"/>
                <a:satMod val="110000"/>
              </a:schemeClr>
            </a:gs>
            <a:gs pos="100000">
              <a:schemeClr val="phClr">
                <a:shade val="63000"/>
              </a:schemeClr>
            </a:gs>
          </a:gsLst>
          <a:lin ang="950000" scaled="1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3000" dir="5400000" rotWithShape="0">
              <a:srgbClr val="000000">
                <a:alpha val="40000"/>
              </a:srgbClr>
            </a:outerShdw>
          </a:effectLst>
          <a:scene3d>
            <a:camera prst="orthographicFront" fov="0">
              <a:rot lat="0" lon="0" rev="0"/>
            </a:camera>
            <a:lightRig rig="balanced" dir="t">
              <a:rot lat="0" lon="0" rev="0"/>
            </a:lightRig>
          </a:scene3d>
          <a:sp3d prstMaterial="matte">
            <a:bevelT w="0" h="0"/>
            <a:contourClr>
              <a:schemeClr val="phClr">
                <a:tint val="100000"/>
                <a:shade val="100000"/>
                <a:hueMod val="100000"/>
                <a:satMod val="100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cene3d>
            <a:camera prst="orthographicFront" fov="0">
              <a:rot lat="0" lon="0" rev="0"/>
            </a:camera>
            <a:lightRig rig="soft" dir="t">
              <a:rot lat="0" lon="0" rev="2700000"/>
            </a:lightRig>
          </a:scene3d>
          <a:sp3d prstMaterial="matte">
            <a:bevelT w="50800" h="50800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60000"/>
                <a:satMod val="300000"/>
              </a:schemeClr>
            </a:gs>
            <a:gs pos="30000">
              <a:schemeClr val="phClr">
                <a:shade val="80000"/>
                <a:satMod val="230000"/>
              </a:schemeClr>
            </a:gs>
            <a:gs pos="100000">
              <a:schemeClr val="phClr">
                <a:tint val="97000"/>
                <a:satMod val="22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6000"/>
                <a:satMod val="120000"/>
              </a:schemeClr>
              <a:schemeClr val="phClr">
                <a:tint val="90000"/>
              </a:schemeClr>
            </a:duotone>
          </a:blip>
          <a:tile tx="0" ty="0" sx="35000" sy="40000" flip="x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05-sorting</Template>
  <TotalTime>42413</TotalTime>
  <Words>2599</Words>
  <Application>Microsoft Macintosh PowerPoint</Application>
  <PresentationFormat>Widescreen</PresentationFormat>
  <Paragraphs>443</Paragraphs>
  <Slides>44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6" baseType="lpstr">
      <vt:lpstr>ＭＳ Ｐゴシック</vt:lpstr>
      <vt:lpstr>Arial</vt:lpstr>
      <vt:lpstr>Bookman Old Style</vt:lpstr>
      <vt:lpstr>Cambria Math</vt:lpstr>
      <vt:lpstr>Courier New</vt:lpstr>
      <vt:lpstr>Gill Sans MT</vt:lpstr>
      <vt:lpstr>Monotype Sorts</vt:lpstr>
      <vt:lpstr>Symbol</vt:lpstr>
      <vt:lpstr>Times New Roman</vt:lpstr>
      <vt:lpstr>Wingdings</vt:lpstr>
      <vt:lpstr>Wingdings 3</vt:lpstr>
      <vt:lpstr>Origin</vt:lpstr>
      <vt:lpstr>Graphs – Dijkstra’s, Prim’s, Indirect Heaps</vt:lpstr>
      <vt:lpstr>Topics</vt:lpstr>
      <vt:lpstr>Dijkstra’s Algorithm</vt:lpstr>
      <vt:lpstr>Weighted Shortest Path</vt:lpstr>
      <vt:lpstr>Dijkstra’s algorithm</vt:lpstr>
      <vt:lpstr> </vt:lpstr>
      <vt:lpstr>PowerPoint Presentation</vt:lpstr>
      <vt:lpstr>Naïve Analysis</vt:lpstr>
      <vt:lpstr>Dijkstra' Algorithm</vt:lpstr>
      <vt:lpstr>Analysis of Priority Queue implementation?</vt:lpstr>
      <vt:lpstr>Dijkstra’s Proof of Correctness</vt:lpstr>
      <vt:lpstr>How to Prove Correctness??</vt:lpstr>
      <vt:lpstr>Proof w/ Picture:</vt:lpstr>
      <vt:lpstr>Proof w/ Picture:</vt:lpstr>
      <vt:lpstr>Proof w/ Picture:</vt:lpstr>
      <vt:lpstr>Proof w/ Picture:</vt:lpstr>
      <vt:lpstr>Formulas</vt:lpstr>
      <vt:lpstr>Formulas</vt:lpstr>
      <vt:lpstr>Prim’s Algorithm</vt:lpstr>
      <vt:lpstr>Spanning Tree</vt:lpstr>
      <vt:lpstr>Spanning Tree: Example</vt:lpstr>
      <vt:lpstr>Spanning Tree: Example (almost)</vt:lpstr>
      <vt:lpstr>Minimum Spanning Tree</vt:lpstr>
      <vt:lpstr>Minimum Spanning Tree</vt:lpstr>
      <vt:lpstr>Prim’s algorithm</vt:lpstr>
      <vt:lpstr>Prim’s Algorithm for MST</vt:lpstr>
      <vt:lpstr>MST</vt:lpstr>
      <vt:lpstr>MST</vt:lpstr>
      <vt:lpstr>Prim’s MST Algorithm</vt:lpstr>
      <vt:lpstr>Tracking Edges for Prim’s MST</vt:lpstr>
      <vt:lpstr>Prim’s Algorithm</vt:lpstr>
      <vt:lpstr>Cost of Prim’s Algorithm</vt:lpstr>
      <vt:lpstr>Indirect Heaps</vt:lpstr>
      <vt:lpstr>Compare</vt:lpstr>
      <vt:lpstr>Dijkstra' Algorithm</vt:lpstr>
      <vt:lpstr>Prim’s Algorithm</vt:lpstr>
      <vt:lpstr>Better PQ Implementations</vt:lpstr>
      <vt:lpstr>Better PQ Implementations</vt:lpstr>
      <vt:lpstr>Better PQ Implementations (2)</vt:lpstr>
      <vt:lpstr>Summary</vt:lpstr>
      <vt:lpstr>What Did We Learn?</vt:lpstr>
      <vt:lpstr>Extra Problem (If Time Allows)</vt:lpstr>
      <vt:lpstr>Solve This Problem</vt:lpstr>
      <vt:lpstr>Solution:</vt:lpstr>
    </vt:vector>
  </TitlesOfParts>
  <Company>Home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External Memory</dc:title>
  <dc:creator>Adrian &amp; Wendy</dc:creator>
  <cp:lastModifiedBy>Mark Floryan</cp:lastModifiedBy>
  <cp:revision>948</cp:revision>
  <cp:lastPrinted>2021-10-05T17:03:26Z</cp:lastPrinted>
  <dcterms:created xsi:type="dcterms:W3CDTF">2010-03-16T00:09:25Z</dcterms:created>
  <dcterms:modified xsi:type="dcterms:W3CDTF">2022-09-10T19:18:28Z</dcterms:modified>
</cp:coreProperties>
</file>

<file path=docProps/thumbnail.jpeg>
</file>